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13004800" cy="97536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5pPr>
    <a:lvl6pPr marL="22860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6pPr>
    <a:lvl7pPr marL="27432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7pPr>
    <a:lvl8pPr marL="32004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8pPr>
    <a:lvl9pPr marL="36576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350" autoAdjust="0"/>
  </p:normalViewPr>
  <p:slideViewPr>
    <p:cSldViewPr snapToGrid="0" snapToObjects="1">
      <p:cViewPr>
        <p:scale>
          <a:sx n="100" d="100"/>
          <a:sy n="100" d="100"/>
        </p:scale>
        <p:origin x="-72" y="1722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71C6D9-7848-FF4D-96E6-1AD98C564AE7}" type="datetimeFigureOut">
              <a:rPr lang="en-US" smtClean="0"/>
              <a:t>12/1/2015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7B982F-2F47-BF43-BD43-01C9D055BA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6237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B982F-2F47-BF43-BD43-01C9D055BAE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138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42827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65556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809441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05100"/>
            <a:ext cx="5156200" cy="584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05100"/>
            <a:ext cx="5156200" cy="584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78785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50226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79741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654439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1920133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8000"/>
            </a:gs>
            <a:gs pos="100000">
              <a:srgbClr val="FFFF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39713"/>
            <a:ext cx="10464800" cy="246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>
                <a:sym typeface="Lucida Grande" charset="0"/>
              </a:rPr>
              <a:t>Click to edit Master title style</a:t>
            </a:r>
            <a:endParaRPr lang="en-US" dirty="0">
              <a:sym typeface="Lucida Grande" charset="0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05100"/>
            <a:ext cx="10464800" cy="584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>
                <a:sym typeface="Lucida Grande" charset="0"/>
              </a:rPr>
              <a:t>Click to edit Master text styles</a:t>
            </a:r>
          </a:p>
          <a:p>
            <a:pPr lvl="1"/>
            <a:r>
              <a:rPr lang="en-US" dirty="0" smtClean="0">
                <a:sym typeface="Lucida Grande" charset="0"/>
              </a:rPr>
              <a:t>Second level</a:t>
            </a:r>
          </a:p>
          <a:p>
            <a:pPr lvl="2"/>
            <a:r>
              <a:rPr lang="en-US" dirty="0" smtClean="0">
                <a:sym typeface="Lucida Grande" charset="0"/>
              </a:rPr>
              <a:t>Third level</a:t>
            </a:r>
          </a:p>
          <a:p>
            <a:pPr lvl="3"/>
            <a:r>
              <a:rPr lang="en-US" dirty="0" smtClean="0">
                <a:sym typeface="Lucida Grande" charset="0"/>
              </a:rPr>
              <a:t>Fourth level</a:t>
            </a:r>
          </a:p>
          <a:p>
            <a:pPr lvl="4"/>
            <a:r>
              <a:rPr lang="en-US" dirty="0" smtClean="0">
                <a:sym typeface="Lucida Grande" charset="0"/>
              </a:rPr>
              <a:t>Fifth level</a:t>
            </a:r>
            <a:endParaRPr lang="en-US" dirty="0">
              <a:sym typeface="Lucida Grande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10001"/>
          </a:solidFill>
          <a:latin typeface="Helvetica"/>
          <a:ea typeface="MS PGothic" pitchFamily="34" charset="-128"/>
          <a:cs typeface="Helvetica"/>
          <a:sym typeface="Lucida Grande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9pPr>
    </p:titleStyle>
    <p:bodyStyle>
      <a:lvl1pPr marL="571500" indent="-571500" algn="l" rtl="0" eaLnBrk="1" fontAlgn="base" hangingPunct="1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1pPr>
      <a:lvl2pPr marL="850900" indent="-571500" algn="l" rtl="0" eaLnBrk="1" fontAlgn="base" hangingPunct="1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2pPr>
      <a:lvl3pPr marL="1231900" indent="-571500" algn="l" rtl="0" eaLnBrk="1" fontAlgn="base" hangingPunct="1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3pPr>
      <a:lvl4pPr marL="1612900" indent="-571500" algn="l" rtl="0" eaLnBrk="1" fontAlgn="base" hangingPunct="1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4pPr>
      <a:lvl5pPr marL="1993900" indent="-571500" algn="l" rtl="0" eaLnBrk="1" fontAlgn="base" hangingPunct="1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5pPr>
      <a:lvl6pPr marL="2260600" indent="-381000" algn="l" rtl="0" eaLnBrk="1" fontAlgn="base" hangingPunct="1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6pPr>
      <a:lvl7pPr marL="2717800" indent="-381000" algn="l" rtl="0" eaLnBrk="1" fontAlgn="base" hangingPunct="1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7pPr>
      <a:lvl8pPr marL="3175000" indent="-381000" algn="l" rtl="0" eaLnBrk="1" fontAlgn="base" hangingPunct="1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8pPr>
      <a:lvl9pPr marL="3632200" indent="-381000" algn="l" rtl="0" eaLnBrk="1" fontAlgn="base" hangingPunct="1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3505200"/>
            <a:ext cx="13004800" cy="1524000"/>
          </a:xfrm>
          <a:prstGeom prst="rect">
            <a:avLst/>
          </a:prstGeom>
          <a:solidFill>
            <a:srgbClr val="FF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algn="ctr"/>
            <a:r>
              <a:rPr lang="en-US" sz="4400" b="1" dirty="0">
                <a:solidFill>
                  <a:srgbClr val="010001"/>
                </a:solidFill>
                <a:latin typeface="Helvetica" charset="0"/>
              </a:rPr>
              <a:t>Chapter </a:t>
            </a:r>
            <a:r>
              <a:rPr lang="en-US" sz="4400" b="1" dirty="0" smtClean="0">
                <a:solidFill>
                  <a:srgbClr val="010001"/>
                </a:solidFill>
                <a:latin typeface="Helvetica" charset="0"/>
              </a:rPr>
              <a:t>6</a:t>
            </a:r>
            <a:endParaRPr lang="en-US" sz="4400" b="1" dirty="0">
              <a:solidFill>
                <a:srgbClr val="010001"/>
              </a:solidFill>
              <a:latin typeface="Helvetica" charset="0"/>
            </a:endParaRPr>
          </a:p>
          <a:p>
            <a:pPr algn="ctr"/>
            <a:r>
              <a:rPr lang="en-US" sz="4400" b="1" dirty="0">
                <a:solidFill>
                  <a:srgbClr val="010001"/>
                </a:solidFill>
                <a:latin typeface="Helvetica" charset="0"/>
              </a:rPr>
              <a:t>Population </a:t>
            </a:r>
            <a:r>
              <a:rPr lang="en-US" sz="4400" b="1" dirty="0" smtClean="0">
                <a:solidFill>
                  <a:srgbClr val="010001"/>
                </a:solidFill>
                <a:latin typeface="Helvetica" charset="0"/>
              </a:rPr>
              <a:t>and Community </a:t>
            </a:r>
            <a:r>
              <a:rPr lang="en-US" sz="4400" b="1" dirty="0">
                <a:solidFill>
                  <a:srgbClr val="010001"/>
                </a:solidFill>
                <a:latin typeface="Helvetica" charset="0"/>
              </a:rPr>
              <a:t>Ecology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58800" y="8686800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Friedland</a:t>
            </a:r>
            <a:r>
              <a:rPr lang="en-US" dirty="0">
                <a:solidFill>
                  <a:schemeClr val="bg1"/>
                </a:solidFill>
              </a:rPr>
              <a:t> and </a:t>
            </a:r>
            <a:r>
              <a:rPr lang="en-US" dirty="0" err="1">
                <a:solidFill>
                  <a:schemeClr val="bg1"/>
                </a:solidFill>
              </a:rPr>
              <a:t>Relyea</a:t>
            </a:r>
            <a:r>
              <a:rPr lang="en-US" dirty="0">
                <a:solidFill>
                  <a:schemeClr val="bg1"/>
                </a:solidFill>
              </a:rPr>
              <a:t> Environmental Science for AP</a:t>
            </a:r>
            <a:r>
              <a:rPr lang="en-US" baseline="30000" dirty="0">
                <a:solidFill>
                  <a:schemeClr val="bg1"/>
                </a:solidFill>
              </a:rPr>
              <a:t>®</a:t>
            </a:r>
            <a:r>
              <a:rPr lang="en-US" dirty="0">
                <a:solidFill>
                  <a:schemeClr val="bg1"/>
                </a:solidFill>
              </a:rPr>
              <a:t>, second edition ©2015 W.H. Freeman and Company/BFW </a:t>
            </a:r>
          </a:p>
        </p:txBody>
      </p:sp>
      <p:sp>
        <p:nvSpPr>
          <p:cNvPr id="6" name="Rectangle 5"/>
          <p:cNvSpPr/>
          <p:nvPr/>
        </p:nvSpPr>
        <p:spPr>
          <a:xfrm>
            <a:off x="2235200" y="9296400"/>
            <a:ext cx="97790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AP</a:t>
            </a:r>
            <a:r>
              <a:rPr lang="en-US" sz="900" baseline="30000" dirty="0">
                <a:solidFill>
                  <a:schemeClr val="bg1"/>
                </a:solidFill>
              </a:rPr>
              <a:t>® </a:t>
            </a:r>
            <a:r>
              <a:rPr lang="en-US" sz="900" dirty="0">
                <a:solidFill>
                  <a:schemeClr val="bg1"/>
                </a:solidFill>
              </a:rPr>
              <a:t>is a trademark registered and/or owned by the College </a:t>
            </a:r>
            <a:r>
              <a:rPr lang="en-US" sz="900" dirty="0" smtClean="0">
                <a:solidFill>
                  <a:schemeClr val="bg1"/>
                </a:solidFill>
              </a:rPr>
              <a:t>Board</a:t>
            </a:r>
            <a:r>
              <a:rPr lang="en-US" sz="900" baseline="30000" dirty="0">
                <a:solidFill>
                  <a:schemeClr val="bg1"/>
                </a:solidFill>
              </a:rPr>
              <a:t>®</a:t>
            </a:r>
            <a:r>
              <a:rPr lang="en-US" sz="900" dirty="0" smtClean="0">
                <a:solidFill>
                  <a:schemeClr val="bg1"/>
                </a:solidFill>
              </a:rPr>
              <a:t>, </a:t>
            </a:r>
            <a:r>
              <a:rPr lang="en-US" sz="900" dirty="0">
                <a:solidFill>
                  <a:schemeClr val="bg1"/>
                </a:solidFill>
              </a:rPr>
              <a:t>which was not involved in the production of, and does not endorse, this product.</a:t>
            </a:r>
            <a:endParaRPr lang="en-US" sz="9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460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10967"/>
            <a:ext cx="10464800" cy="2465387"/>
          </a:xfrm>
        </p:spPr>
        <p:txBody>
          <a:bodyPr/>
          <a:lstStyle/>
          <a:p>
            <a:pPr algn="l"/>
            <a:r>
              <a:rPr lang="en-US" sz="3600" dirty="0"/>
              <a:t>The logistic growth model describes populations that experience a carrying capacity</a:t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9999" y="3273312"/>
            <a:ext cx="11429837" cy="5840413"/>
          </a:xfrm>
        </p:spPr>
        <p:txBody>
          <a:bodyPr/>
          <a:lstStyle/>
          <a:p>
            <a:pPr marL="0" indent="0">
              <a:buNone/>
            </a:pPr>
            <a:endParaRPr lang="en-US" sz="2600" dirty="0" smtClean="0"/>
          </a:p>
          <a:p>
            <a:pPr marL="0" indent="0">
              <a:buNone/>
            </a:pPr>
            <a:r>
              <a:rPr lang="en-US" sz="2600" dirty="0" smtClean="0"/>
              <a:t>Populations </a:t>
            </a:r>
            <a:r>
              <a:rPr lang="en-US" sz="2600" dirty="0"/>
              <a:t>do not typically experience exponential growth indefinitely. They are limited by resources and carrying capacity.</a:t>
            </a:r>
          </a:p>
          <a:p>
            <a:r>
              <a:rPr lang="en-US" sz="2600" b="1" dirty="0"/>
              <a:t>Limiting resource </a:t>
            </a:r>
            <a:r>
              <a:rPr lang="en-US" sz="2600" b="1" dirty="0" smtClean="0"/>
              <a:t> </a:t>
            </a:r>
            <a:r>
              <a:rPr lang="en-US" sz="2600" dirty="0" smtClean="0"/>
              <a:t>A </a:t>
            </a:r>
            <a:r>
              <a:rPr lang="en-US" sz="2600" dirty="0"/>
              <a:t>resource that a </a:t>
            </a:r>
            <a:r>
              <a:rPr lang="en-US" sz="2600" dirty="0" smtClean="0"/>
              <a:t>population cannot </a:t>
            </a:r>
            <a:r>
              <a:rPr lang="en-US" sz="2600" dirty="0"/>
              <a:t>live without and that occurs in </a:t>
            </a:r>
            <a:r>
              <a:rPr lang="en-US" sz="2600" dirty="0" smtClean="0"/>
              <a:t>quantities lower </a:t>
            </a:r>
            <a:r>
              <a:rPr lang="en-US" sz="2600" dirty="0"/>
              <a:t>than the population would require to </a:t>
            </a:r>
            <a:r>
              <a:rPr lang="en-US" sz="2600" dirty="0" smtClean="0"/>
              <a:t>increase in </a:t>
            </a:r>
            <a:r>
              <a:rPr lang="en-US" sz="2600" dirty="0"/>
              <a:t>size</a:t>
            </a:r>
            <a:r>
              <a:rPr lang="en-US" sz="2600" dirty="0" smtClean="0"/>
              <a:t>.</a:t>
            </a:r>
          </a:p>
          <a:p>
            <a:r>
              <a:rPr lang="en-US" sz="2600" b="1" dirty="0"/>
              <a:t>Carrying capacity </a:t>
            </a:r>
            <a:r>
              <a:rPr lang="en-US" sz="2600" b="1" i="1" dirty="0"/>
              <a:t>(K) </a:t>
            </a:r>
            <a:r>
              <a:rPr lang="en-US" sz="2600" dirty="0"/>
              <a:t>The limit of how </a:t>
            </a:r>
            <a:r>
              <a:rPr lang="en-US" sz="2600" dirty="0" smtClean="0"/>
              <a:t>many individuals </a:t>
            </a:r>
            <a:r>
              <a:rPr lang="en-US" sz="2600" dirty="0"/>
              <a:t>in a population the environment </a:t>
            </a:r>
            <a:r>
              <a:rPr lang="en-US" sz="2600" dirty="0" smtClean="0"/>
              <a:t>can sustain.</a:t>
            </a:r>
          </a:p>
          <a:p>
            <a:pPr marL="0" indent="0">
              <a:buNone/>
            </a:pPr>
            <a:r>
              <a:rPr lang="en-US" sz="2600" dirty="0"/>
              <a:t>The logistic growth model is more realistic because it incorporates environmental limits</a:t>
            </a:r>
            <a:r>
              <a:rPr lang="en-US" sz="2600" dirty="0" smtClean="0"/>
              <a:t>.</a:t>
            </a:r>
          </a:p>
          <a:p>
            <a:r>
              <a:rPr lang="en-US" sz="2600" b="1" dirty="0"/>
              <a:t>Logistic growth model </a:t>
            </a:r>
            <a:r>
              <a:rPr lang="en-US" sz="2600" b="1" dirty="0" smtClean="0"/>
              <a:t> </a:t>
            </a:r>
            <a:r>
              <a:rPr lang="en-US" sz="2600" dirty="0" smtClean="0"/>
              <a:t>A </a:t>
            </a:r>
            <a:r>
              <a:rPr lang="en-US" sz="2600" dirty="0"/>
              <a:t>growth model </a:t>
            </a:r>
            <a:r>
              <a:rPr lang="en-US" sz="2600" dirty="0" smtClean="0"/>
              <a:t>that describes </a:t>
            </a:r>
            <a:r>
              <a:rPr lang="en-US" sz="2600" dirty="0"/>
              <a:t>a population whose growth is </a:t>
            </a:r>
            <a:r>
              <a:rPr lang="en-US" sz="2600" dirty="0" smtClean="0"/>
              <a:t>initially exponential</a:t>
            </a:r>
            <a:r>
              <a:rPr lang="en-US" sz="2600" dirty="0"/>
              <a:t>, but slows as the </a:t>
            </a:r>
            <a:r>
              <a:rPr lang="en-US" sz="2600" dirty="0" smtClean="0"/>
              <a:t>population approaches </a:t>
            </a:r>
            <a:r>
              <a:rPr lang="en-US" sz="2600" dirty="0"/>
              <a:t>the carrying capacity of </a:t>
            </a:r>
            <a:r>
              <a:rPr lang="en-US" sz="2600" dirty="0" smtClean="0"/>
              <a:t>the environment</a:t>
            </a:r>
            <a:r>
              <a:rPr lang="en-US" sz="2600" dirty="0"/>
              <a:t>.</a:t>
            </a:r>
          </a:p>
          <a:p>
            <a:r>
              <a:rPr lang="en-US" sz="2600" b="1" dirty="0"/>
              <a:t>S-shaped curve </a:t>
            </a:r>
            <a:r>
              <a:rPr lang="en-US" sz="2600" b="1" dirty="0" smtClean="0"/>
              <a:t> </a:t>
            </a:r>
            <a:r>
              <a:rPr lang="en-US" sz="2600" dirty="0" smtClean="0"/>
              <a:t>The </a:t>
            </a:r>
            <a:r>
              <a:rPr lang="en-US" sz="2600" dirty="0"/>
              <a:t>shape of the logistic </a:t>
            </a:r>
            <a:r>
              <a:rPr lang="en-US" sz="2600" dirty="0" smtClean="0"/>
              <a:t>growth model </a:t>
            </a:r>
            <a:r>
              <a:rPr lang="en-US" sz="2600" dirty="0"/>
              <a:t>when graphed.</a:t>
            </a:r>
            <a:endParaRPr lang="en-US" sz="2600" dirty="0" smtClean="0"/>
          </a:p>
          <a:p>
            <a:pPr marL="0" indent="0">
              <a:buNone/>
            </a:pPr>
            <a:endParaRPr lang="en-US" sz="2600" dirty="0"/>
          </a:p>
          <a:p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29475584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Logistic Growth Model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721345"/>
            <a:ext cx="6554264" cy="772099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938442" y="2020502"/>
            <a:ext cx="5066358" cy="4154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The logistic growth model. </a:t>
            </a:r>
            <a:endParaRPr lang="en-US" sz="2400" b="1" dirty="0" smtClean="0">
              <a:solidFill>
                <a:srgbClr val="010001"/>
              </a:solidFill>
              <a:latin typeface="Arial"/>
              <a:cs typeface="Arial"/>
            </a:endParaRPr>
          </a:p>
          <a:p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small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population initially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experiences exponential growth. As the population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becomes larger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however, resources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become scarcer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and the growth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rate slows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When the population size reaches the carrying capacity of the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environment, growth stops. As a result, the pattern of population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growth follows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an S-shaped curve.</a:t>
            </a:r>
          </a:p>
        </p:txBody>
      </p:sp>
    </p:spTree>
    <p:extLst>
      <p:ext uri="{BB962C8B-B14F-4D97-AF65-F5344CB8AC3E}">
        <p14:creationId xmlns:p14="http://schemas.microsoft.com/office/powerpoint/2010/main" val="49503113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Logistic Growth Model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food becomes scarce or other conditions change, a population can experience fluctuations.</a:t>
            </a:r>
          </a:p>
          <a:p>
            <a:r>
              <a:rPr lang="en-US" b="1" dirty="0"/>
              <a:t>Overshoot </a:t>
            </a:r>
            <a:r>
              <a:rPr lang="en-US" b="1" dirty="0" smtClean="0"/>
              <a:t> </a:t>
            </a:r>
            <a:r>
              <a:rPr lang="en-US" dirty="0" smtClean="0"/>
              <a:t>When </a:t>
            </a:r>
            <a:r>
              <a:rPr lang="en-US" dirty="0"/>
              <a:t>a population becomes </a:t>
            </a:r>
            <a:r>
              <a:rPr lang="en-US" dirty="0" smtClean="0"/>
              <a:t>larger than </a:t>
            </a:r>
            <a:r>
              <a:rPr lang="en-US" dirty="0"/>
              <a:t>the environment’s carrying capacity.</a:t>
            </a:r>
          </a:p>
          <a:p>
            <a:r>
              <a:rPr lang="en-US" b="1" dirty="0"/>
              <a:t>Die-off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rapid decline in a population due </a:t>
            </a:r>
            <a:r>
              <a:rPr lang="en-US" dirty="0" smtClean="0"/>
              <a:t>to death.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1504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Species have different reproductive strategies and distinct survivorship curves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/>
              <a:t>K</a:t>
            </a:r>
            <a:r>
              <a:rPr lang="en-US" b="1" dirty="0"/>
              <a:t>-selected species</a:t>
            </a:r>
            <a:r>
              <a:rPr lang="en-US" dirty="0"/>
              <a:t> </a:t>
            </a:r>
            <a:r>
              <a:rPr lang="en-US" dirty="0" smtClean="0"/>
              <a:t> A </a:t>
            </a:r>
            <a:r>
              <a:rPr lang="en-US" dirty="0"/>
              <a:t>species with a </a:t>
            </a:r>
            <a:r>
              <a:rPr lang="en-US" dirty="0" smtClean="0"/>
              <a:t>low intrinsic </a:t>
            </a:r>
            <a:r>
              <a:rPr lang="en-US" dirty="0"/>
              <a:t>growth rate that causes the population </a:t>
            </a:r>
            <a:r>
              <a:rPr lang="en-US" dirty="0" smtClean="0"/>
              <a:t>to increase </a:t>
            </a:r>
            <a:r>
              <a:rPr lang="en-US" dirty="0"/>
              <a:t>slowly until it reaches carrying capacity</a:t>
            </a:r>
            <a:r>
              <a:rPr lang="en-US" dirty="0" smtClean="0"/>
              <a:t>.</a:t>
            </a:r>
          </a:p>
          <a:p>
            <a:r>
              <a:rPr lang="en-US" b="1" i="1" dirty="0"/>
              <a:t>r</a:t>
            </a:r>
            <a:r>
              <a:rPr lang="en-US" b="1" dirty="0"/>
              <a:t>-selected species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species that has a high </a:t>
            </a:r>
            <a:r>
              <a:rPr lang="en-US" dirty="0" smtClean="0"/>
              <a:t>intrinsic growth </a:t>
            </a:r>
            <a:r>
              <a:rPr lang="en-US" dirty="0"/>
              <a:t>rate, which often leads to population </a:t>
            </a:r>
            <a:r>
              <a:rPr lang="en-US" dirty="0" smtClean="0"/>
              <a:t>overshoots and </a:t>
            </a:r>
            <a:r>
              <a:rPr lang="en-US" dirty="0"/>
              <a:t>die-offs.</a:t>
            </a:r>
          </a:p>
        </p:txBody>
      </p:sp>
    </p:spTree>
    <p:extLst>
      <p:ext uri="{BB962C8B-B14F-4D97-AF65-F5344CB8AC3E}">
        <p14:creationId xmlns:p14="http://schemas.microsoft.com/office/powerpoint/2010/main" val="998261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55880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Reproductive Strategies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721742"/>
            <a:ext cx="8353132" cy="8031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176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89577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Survivorship Curves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/>
              <a:t>Survivorship curve </a:t>
            </a:r>
            <a:r>
              <a:rPr lang="en-US" sz="2800" b="1" dirty="0" smtClean="0"/>
              <a:t> </a:t>
            </a:r>
            <a:r>
              <a:rPr lang="en-US" sz="2800" dirty="0" smtClean="0"/>
              <a:t>A </a:t>
            </a:r>
            <a:r>
              <a:rPr lang="en-US" sz="2800" dirty="0"/>
              <a:t>graph that represents the </a:t>
            </a:r>
            <a:r>
              <a:rPr lang="en-US" sz="2800" dirty="0" smtClean="0"/>
              <a:t>distinct patterns </a:t>
            </a:r>
            <a:r>
              <a:rPr lang="en-US" sz="2800" dirty="0"/>
              <a:t>of species survival as a function of age</a:t>
            </a:r>
            <a:r>
              <a:rPr lang="en-US" sz="2800" dirty="0" smtClean="0"/>
              <a:t>.</a:t>
            </a:r>
          </a:p>
          <a:p>
            <a:pPr marL="0" indent="0">
              <a:buNone/>
            </a:pPr>
            <a:r>
              <a:rPr lang="en-US" sz="2800" dirty="0"/>
              <a:t>There are three types of survivorship </a:t>
            </a:r>
            <a:r>
              <a:rPr lang="en-US" sz="2800" dirty="0" smtClean="0"/>
              <a:t>curves: </a:t>
            </a:r>
          </a:p>
          <a:p>
            <a:r>
              <a:rPr lang="en-US" sz="2800" b="1" dirty="0"/>
              <a:t>Type I survivorship curve </a:t>
            </a:r>
            <a:r>
              <a:rPr lang="en-US" sz="2800" b="1" dirty="0" smtClean="0"/>
              <a:t> </a:t>
            </a:r>
            <a:r>
              <a:rPr lang="en-US" sz="2800" dirty="0" smtClean="0"/>
              <a:t>A </a:t>
            </a:r>
            <a:r>
              <a:rPr lang="en-US" sz="2800" dirty="0"/>
              <a:t>pattern of survival </a:t>
            </a:r>
            <a:r>
              <a:rPr lang="en-US" sz="2800" dirty="0" smtClean="0"/>
              <a:t>over time </a:t>
            </a:r>
            <a:r>
              <a:rPr lang="en-US" sz="2800" dirty="0"/>
              <a:t>in which there is high survival throughout most </a:t>
            </a:r>
            <a:r>
              <a:rPr lang="en-US" sz="2800" dirty="0" smtClean="0"/>
              <a:t>of the </a:t>
            </a:r>
            <a:r>
              <a:rPr lang="en-US" sz="2800" dirty="0"/>
              <a:t>life span, but then individuals start to die in </a:t>
            </a:r>
            <a:r>
              <a:rPr lang="en-US" sz="2800" dirty="0" smtClean="0"/>
              <a:t>large numbers </a:t>
            </a:r>
            <a:r>
              <a:rPr lang="en-US" sz="2800" dirty="0"/>
              <a:t>as they approach old age.</a:t>
            </a:r>
          </a:p>
          <a:p>
            <a:r>
              <a:rPr lang="en-US" sz="2800" b="1" dirty="0"/>
              <a:t>Type II survivorship curve </a:t>
            </a:r>
            <a:r>
              <a:rPr lang="en-US" sz="2800" b="1" dirty="0" smtClean="0"/>
              <a:t> </a:t>
            </a:r>
            <a:r>
              <a:rPr lang="en-US" sz="2800" dirty="0" smtClean="0"/>
              <a:t>A </a:t>
            </a:r>
            <a:r>
              <a:rPr lang="en-US" sz="2800" dirty="0"/>
              <a:t>pattern of survival </a:t>
            </a:r>
            <a:r>
              <a:rPr lang="en-US" sz="2800" dirty="0" smtClean="0"/>
              <a:t>over time </a:t>
            </a:r>
            <a:r>
              <a:rPr lang="en-US" sz="2800" dirty="0"/>
              <a:t>in which there is a relatively constant decline </a:t>
            </a:r>
            <a:r>
              <a:rPr lang="en-US" sz="2800" dirty="0" smtClean="0"/>
              <a:t>in survivorship </a:t>
            </a:r>
            <a:r>
              <a:rPr lang="en-US" sz="2800" dirty="0"/>
              <a:t>throughout most of the life span.</a:t>
            </a:r>
          </a:p>
          <a:p>
            <a:r>
              <a:rPr lang="en-US" sz="2800" b="1" dirty="0"/>
              <a:t>Type III survivorship curve </a:t>
            </a:r>
            <a:r>
              <a:rPr lang="en-US" sz="2800" b="1" dirty="0" smtClean="0"/>
              <a:t> </a:t>
            </a:r>
            <a:r>
              <a:rPr lang="en-US" sz="2800" dirty="0" smtClean="0"/>
              <a:t>A </a:t>
            </a:r>
            <a:r>
              <a:rPr lang="en-US" sz="2800" dirty="0"/>
              <a:t>pattern of survival </a:t>
            </a:r>
            <a:r>
              <a:rPr lang="en-US" sz="2800" dirty="0" smtClean="0"/>
              <a:t>over time </a:t>
            </a:r>
            <a:r>
              <a:rPr lang="en-US" sz="2800" dirty="0"/>
              <a:t>in which there is low survivorship early in life </a:t>
            </a:r>
            <a:r>
              <a:rPr lang="en-US" sz="2800" dirty="0" smtClean="0"/>
              <a:t>with few </a:t>
            </a:r>
            <a:r>
              <a:rPr lang="en-US" sz="2800" dirty="0"/>
              <a:t>individuals reaching adulthood.</a:t>
            </a:r>
          </a:p>
        </p:txBody>
      </p:sp>
    </p:spTree>
    <p:extLst>
      <p:ext uri="{BB962C8B-B14F-4D97-AF65-F5344CB8AC3E}">
        <p14:creationId xmlns:p14="http://schemas.microsoft.com/office/powerpoint/2010/main" val="220701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178087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Survivorship Curves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1" y="1100318"/>
            <a:ext cx="8911220" cy="652040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1" y="7693844"/>
            <a:ext cx="1271654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Survivorship curves.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Different species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have distinct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patterns of survivorship over the life span. Species range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from exhibiting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excellent survivorship until old age (type I curve) to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exhibiting a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relatively constant decline in survivorship over time (type II curve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) to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having very low rates of survivorship early in life (type III curve)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. </a:t>
            </a:r>
            <a:r>
              <a:rPr lang="en-US" sz="2400" i="1" dirty="0" smtClean="0">
                <a:solidFill>
                  <a:srgbClr val="010001"/>
                </a:solidFill>
                <a:latin typeface="Arial"/>
                <a:cs typeface="Arial"/>
              </a:rPr>
              <a:t>K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-selected species tend to exhibit type I curves, whereas </a:t>
            </a:r>
            <a:r>
              <a:rPr lang="en-US" sz="2400" i="1" dirty="0">
                <a:solidFill>
                  <a:srgbClr val="010001"/>
                </a:solidFill>
                <a:latin typeface="Arial"/>
                <a:cs typeface="Arial"/>
              </a:rPr>
              <a:t>r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-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selected species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tend to exhibit type III curves.</a:t>
            </a:r>
          </a:p>
        </p:txBody>
      </p:sp>
    </p:spTree>
    <p:extLst>
      <p:ext uri="{BB962C8B-B14F-4D97-AF65-F5344CB8AC3E}">
        <p14:creationId xmlns:p14="http://schemas.microsoft.com/office/powerpoint/2010/main" val="239562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Interconnected populations form </a:t>
            </a:r>
            <a:r>
              <a:rPr lang="en-US" dirty="0" err="1"/>
              <a:t>metapopulations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Corridor</a:t>
            </a:r>
            <a:r>
              <a:rPr lang="en-US" dirty="0"/>
              <a:t> </a:t>
            </a:r>
            <a:r>
              <a:rPr lang="en-US" dirty="0" smtClean="0"/>
              <a:t> Strips </a:t>
            </a:r>
            <a:r>
              <a:rPr lang="en-US" dirty="0"/>
              <a:t>of natural habitat that </a:t>
            </a:r>
            <a:r>
              <a:rPr lang="en-US" dirty="0" smtClean="0"/>
              <a:t>connect populations</a:t>
            </a:r>
            <a:r>
              <a:rPr lang="en-US" dirty="0"/>
              <a:t>.</a:t>
            </a:r>
          </a:p>
          <a:p>
            <a:r>
              <a:rPr lang="en-US" b="1" dirty="0" err="1" smtClean="0"/>
              <a:t>Metapopulation</a:t>
            </a:r>
            <a:r>
              <a:rPr lang="en-US" b="1" dirty="0" smtClean="0"/>
              <a:t> </a:t>
            </a:r>
            <a:r>
              <a:rPr lang="en-US" dirty="0" smtClean="0"/>
              <a:t> </a:t>
            </a:r>
            <a:r>
              <a:rPr lang="en-US" dirty="0"/>
              <a:t>A group of spatially </a:t>
            </a:r>
            <a:r>
              <a:rPr lang="en-US" dirty="0" smtClean="0"/>
              <a:t>distinct populations </a:t>
            </a:r>
            <a:r>
              <a:rPr lang="en-US" dirty="0"/>
              <a:t>that are connected by </a:t>
            </a:r>
            <a:r>
              <a:rPr lang="en-US" dirty="0" smtClean="0"/>
              <a:t>occasional movements </a:t>
            </a:r>
            <a:r>
              <a:rPr lang="en-US" dirty="0"/>
              <a:t>of individuals between them.</a:t>
            </a:r>
          </a:p>
          <a:p>
            <a:r>
              <a:rPr lang="en-US" b="1" dirty="0"/>
              <a:t>Inbreeding depression </a:t>
            </a:r>
            <a:r>
              <a:rPr lang="en-US" b="1" dirty="0" smtClean="0"/>
              <a:t> </a:t>
            </a:r>
            <a:r>
              <a:rPr lang="en-US" dirty="0" smtClean="0"/>
              <a:t>When </a:t>
            </a:r>
            <a:r>
              <a:rPr lang="en-US" dirty="0"/>
              <a:t>individuals </a:t>
            </a:r>
            <a:r>
              <a:rPr lang="en-US" dirty="0" smtClean="0"/>
              <a:t>with similar </a:t>
            </a:r>
            <a:r>
              <a:rPr lang="en-US" dirty="0"/>
              <a:t>genotypes—typically relatives—breed </a:t>
            </a:r>
            <a:r>
              <a:rPr lang="en-US" dirty="0" smtClean="0"/>
              <a:t>with each </a:t>
            </a:r>
            <a:r>
              <a:rPr lang="en-US" dirty="0"/>
              <a:t>other and produce offspring that have </a:t>
            </a:r>
            <a:r>
              <a:rPr lang="en-US" dirty="0" smtClean="0"/>
              <a:t>an impaired </a:t>
            </a:r>
            <a:r>
              <a:rPr lang="en-US" dirty="0"/>
              <a:t>ability to survive and reproduce.</a:t>
            </a:r>
          </a:p>
        </p:txBody>
      </p:sp>
    </p:spTree>
    <p:extLst>
      <p:ext uri="{BB962C8B-B14F-4D97-AF65-F5344CB8AC3E}">
        <p14:creationId xmlns:p14="http://schemas.microsoft.com/office/powerpoint/2010/main" val="250335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0032" y="-27680"/>
            <a:ext cx="10464800" cy="2465387"/>
          </a:xfrm>
        </p:spPr>
        <p:txBody>
          <a:bodyPr/>
          <a:lstStyle/>
          <a:p>
            <a:pPr algn="l"/>
            <a:r>
              <a:rPr lang="en-US" dirty="0" err="1" smtClean="0"/>
              <a:t>Metapopulations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352" y="1838332"/>
            <a:ext cx="7519107" cy="762071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289140" y="1838332"/>
            <a:ext cx="4561090" cy="569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A </a:t>
            </a:r>
            <a:r>
              <a:rPr lang="en-US" sz="2800" b="1" dirty="0" smtClean="0">
                <a:solidFill>
                  <a:srgbClr val="010001"/>
                </a:solidFill>
                <a:latin typeface="Arial"/>
                <a:cs typeface="Arial"/>
              </a:rPr>
              <a:t>cougar </a:t>
            </a:r>
            <a:r>
              <a:rPr lang="en-US" sz="2800" b="1" dirty="0" err="1" smtClean="0">
                <a:solidFill>
                  <a:srgbClr val="010001"/>
                </a:solidFill>
                <a:latin typeface="Arial"/>
                <a:cs typeface="Arial"/>
              </a:rPr>
              <a:t>metapopulation</a:t>
            </a:r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.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Populations of cougars</a:t>
            </a:r>
          </a:p>
          <a:p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live in separate mountain ranges in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New Mexico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. Occasionally, however,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individuals move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between mountain ranges. These</a:t>
            </a:r>
          </a:p>
          <a:p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movements can recolonize mountain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ranges with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extinct populations and add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individuals and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genetic diversity to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existing populations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793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20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Community </a:t>
            </a:r>
            <a:r>
              <a:rPr lang="en-US" dirty="0"/>
              <a:t>Ecology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 you should be able to</a:t>
            </a:r>
          </a:p>
          <a:p>
            <a:r>
              <a:rPr lang="en-US" dirty="0" smtClean="0"/>
              <a:t>identify </a:t>
            </a:r>
            <a:r>
              <a:rPr lang="en-US" dirty="0"/>
              <a:t>species interactions that cause negative effects on one or both species.</a:t>
            </a:r>
          </a:p>
          <a:p>
            <a:r>
              <a:rPr lang="en-US" dirty="0" smtClean="0"/>
              <a:t>discuss </a:t>
            </a:r>
            <a:r>
              <a:rPr lang="en-US" dirty="0"/>
              <a:t>species interactions that </a:t>
            </a:r>
            <a:r>
              <a:rPr lang="en-US" dirty="0" smtClean="0"/>
              <a:t>cause neutral </a:t>
            </a:r>
            <a:r>
              <a:rPr lang="en-US" dirty="0"/>
              <a:t>or positive effects on both species.</a:t>
            </a:r>
          </a:p>
          <a:p>
            <a:r>
              <a:rPr lang="en-US" dirty="0" smtClean="0"/>
              <a:t>explain </a:t>
            </a:r>
            <a:r>
              <a:rPr lang="en-US" dirty="0"/>
              <a:t>the role of keystone species.</a:t>
            </a:r>
          </a:p>
        </p:txBody>
      </p:sp>
    </p:spTree>
    <p:extLst>
      <p:ext uri="{BB962C8B-B14F-4D97-AF65-F5344CB8AC3E}">
        <p14:creationId xmlns:p14="http://schemas.microsoft.com/office/powerpoint/2010/main" val="2087500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Module 18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 </a:t>
            </a:r>
            <a:r>
              <a:rPr lang="en-US" dirty="0"/>
              <a:t>Abundance and Distribution of Populations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 you should be able to</a:t>
            </a:r>
          </a:p>
          <a:p>
            <a:r>
              <a:rPr lang="en-US" dirty="0" smtClean="0"/>
              <a:t>explain </a:t>
            </a:r>
            <a:r>
              <a:rPr lang="en-US" dirty="0"/>
              <a:t>how nature exists at several levels of complexity.</a:t>
            </a:r>
          </a:p>
          <a:p>
            <a:r>
              <a:rPr lang="en-US" dirty="0" smtClean="0"/>
              <a:t>discuss </a:t>
            </a:r>
            <a:r>
              <a:rPr lang="en-US" dirty="0"/>
              <a:t>the characteristics of populations.</a:t>
            </a:r>
          </a:p>
          <a:p>
            <a:r>
              <a:rPr lang="en-US" dirty="0" smtClean="0"/>
              <a:t>contrast </a:t>
            </a:r>
            <a:r>
              <a:rPr lang="en-US" dirty="0"/>
              <a:t>the effects of density-dependent and density-independent factors </a:t>
            </a:r>
            <a:r>
              <a:rPr lang="en-US" dirty="0" smtClean="0"/>
              <a:t>on population </a:t>
            </a:r>
            <a:r>
              <a:rPr lang="en-US" dirty="0"/>
              <a:t>growth.</a:t>
            </a:r>
          </a:p>
        </p:txBody>
      </p:sp>
    </p:spTree>
    <p:extLst>
      <p:ext uri="{BB962C8B-B14F-4D97-AF65-F5344CB8AC3E}">
        <p14:creationId xmlns:p14="http://schemas.microsoft.com/office/powerpoint/2010/main" val="4408032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dirty="0"/>
              <a:t>Some species interactions cause negative effects on one or both of the species</a:t>
            </a:r>
            <a:br>
              <a:rPr lang="en-US" sz="4000" dirty="0"/>
            </a:br>
            <a:r>
              <a:rPr lang="en-US" sz="4000" dirty="0"/>
              <a:t> </a:t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557412"/>
            <a:ext cx="10464800" cy="5840413"/>
          </a:xfrm>
        </p:spPr>
        <p:txBody>
          <a:bodyPr/>
          <a:lstStyle/>
          <a:p>
            <a:r>
              <a:rPr lang="en-US" sz="2800" b="1" dirty="0"/>
              <a:t>Community ecology </a:t>
            </a:r>
            <a:r>
              <a:rPr lang="en-US" sz="2800" b="1" dirty="0" smtClean="0"/>
              <a:t> </a:t>
            </a:r>
            <a:r>
              <a:rPr lang="en-US" sz="2800" dirty="0" smtClean="0"/>
              <a:t>The </a:t>
            </a:r>
            <a:r>
              <a:rPr lang="en-US" sz="2800" dirty="0"/>
              <a:t>study of </a:t>
            </a:r>
            <a:r>
              <a:rPr lang="en-US" sz="2800" dirty="0" smtClean="0"/>
              <a:t>interactions between species.</a:t>
            </a:r>
          </a:p>
          <a:p>
            <a:pPr marL="0" indent="0">
              <a:buNone/>
            </a:pPr>
            <a:r>
              <a:rPr lang="en-US" sz="2800" dirty="0" smtClean="0"/>
              <a:t>Throughout </a:t>
            </a:r>
            <a:r>
              <a:rPr lang="en-US" sz="2800" dirty="0"/>
              <a:t>the world, species have symbiotic relationships</a:t>
            </a:r>
            <a:r>
              <a:rPr lang="en-US" sz="2800" dirty="0" smtClean="0"/>
              <a:t>.</a:t>
            </a:r>
            <a:endParaRPr lang="en-US" sz="2800" dirty="0"/>
          </a:p>
          <a:p>
            <a:r>
              <a:rPr lang="en-US" sz="2800" b="1" dirty="0"/>
              <a:t>Symbiotic relationship </a:t>
            </a:r>
            <a:r>
              <a:rPr lang="en-US" sz="2800" b="1" dirty="0" smtClean="0"/>
              <a:t> </a:t>
            </a:r>
            <a:r>
              <a:rPr lang="en-US" sz="2800" dirty="0" smtClean="0"/>
              <a:t>The relationship between </a:t>
            </a:r>
            <a:r>
              <a:rPr lang="en-US" sz="2800" dirty="0"/>
              <a:t>two species that live in close </a:t>
            </a:r>
            <a:r>
              <a:rPr lang="en-US" sz="2800" dirty="0" smtClean="0"/>
              <a:t>association with </a:t>
            </a:r>
            <a:r>
              <a:rPr lang="en-US" sz="2800" dirty="0"/>
              <a:t>each other</a:t>
            </a:r>
            <a:r>
              <a:rPr lang="en-US" sz="2800" dirty="0" smtClean="0"/>
              <a:t>.</a:t>
            </a:r>
          </a:p>
          <a:p>
            <a:pPr marL="0" indent="0">
              <a:buNone/>
            </a:pPr>
            <a:r>
              <a:rPr lang="en-US" sz="2800" dirty="0"/>
              <a:t>Negative species interactions include</a:t>
            </a:r>
            <a:r>
              <a:rPr lang="en-US" sz="2800" dirty="0" smtClean="0"/>
              <a:t>:</a:t>
            </a:r>
            <a:endParaRPr lang="en-US" sz="2800" dirty="0"/>
          </a:p>
          <a:p>
            <a:pPr lvl="0">
              <a:lnSpc>
                <a:spcPct val="50000"/>
              </a:lnSpc>
            </a:pPr>
            <a:r>
              <a:rPr lang="en-US" sz="2800" dirty="0"/>
              <a:t>C</a:t>
            </a:r>
            <a:r>
              <a:rPr lang="en-US" sz="2800" dirty="0" smtClean="0"/>
              <a:t>ompetition</a:t>
            </a:r>
            <a:endParaRPr lang="en-US" sz="2800" dirty="0"/>
          </a:p>
          <a:p>
            <a:pPr lvl="0">
              <a:lnSpc>
                <a:spcPct val="50000"/>
              </a:lnSpc>
            </a:pPr>
            <a:r>
              <a:rPr lang="en-US" sz="2800" dirty="0"/>
              <a:t>P</a:t>
            </a:r>
            <a:r>
              <a:rPr lang="en-US" sz="2800" dirty="0" smtClean="0"/>
              <a:t>redation</a:t>
            </a:r>
            <a:endParaRPr lang="en-US" sz="2800" dirty="0"/>
          </a:p>
          <a:p>
            <a:pPr lvl="0">
              <a:lnSpc>
                <a:spcPct val="50000"/>
              </a:lnSpc>
            </a:pPr>
            <a:r>
              <a:rPr lang="en-US" sz="2800" dirty="0"/>
              <a:t>P</a:t>
            </a:r>
            <a:r>
              <a:rPr lang="en-US" sz="2800" dirty="0" smtClean="0"/>
              <a:t>arasitism</a:t>
            </a:r>
            <a:endParaRPr lang="en-US" sz="2800" dirty="0"/>
          </a:p>
          <a:p>
            <a:pPr lvl="0">
              <a:lnSpc>
                <a:spcPct val="50000"/>
              </a:lnSpc>
            </a:pPr>
            <a:r>
              <a:rPr lang="en-US" sz="2800" dirty="0"/>
              <a:t>H</a:t>
            </a:r>
            <a:r>
              <a:rPr lang="en-US" sz="2800" dirty="0" smtClean="0"/>
              <a:t>erbivory</a:t>
            </a:r>
            <a:endParaRPr lang="en-US" sz="2800" dirty="0"/>
          </a:p>
          <a:p>
            <a:pPr marL="0" indent="0">
              <a:buNone/>
            </a:pPr>
            <a:r>
              <a:rPr lang="en-US" sz="2800" dirty="0"/>
              <a:t> </a:t>
            </a:r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17518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Competition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Competition </a:t>
            </a:r>
            <a:r>
              <a:rPr lang="en-US" b="1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struggle of individuals to </a:t>
            </a:r>
            <a:r>
              <a:rPr lang="en-US" dirty="0" smtClean="0"/>
              <a:t>obtain a </a:t>
            </a:r>
            <a:r>
              <a:rPr lang="en-US" dirty="0"/>
              <a:t>shared limiting resource.</a:t>
            </a:r>
          </a:p>
          <a:p>
            <a:r>
              <a:rPr lang="en-US" b="1" dirty="0"/>
              <a:t>Competitive exclusion principle </a:t>
            </a:r>
            <a:r>
              <a:rPr lang="en-US" b="1" dirty="0" smtClean="0"/>
              <a:t> </a:t>
            </a:r>
            <a:r>
              <a:rPr lang="en-US" dirty="0" smtClean="0"/>
              <a:t>The principle stating </a:t>
            </a:r>
            <a:r>
              <a:rPr lang="en-US" dirty="0"/>
              <a:t>that two species competing for the </a:t>
            </a:r>
            <a:r>
              <a:rPr lang="en-US" dirty="0" smtClean="0"/>
              <a:t>same limiting </a:t>
            </a:r>
            <a:r>
              <a:rPr lang="en-US" dirty="0"/>
              <a:t>resource cannot coexist</a:t>
            </a:r>
            <a:r>
              <a:rPr lang="en-US" dirty="0" smtClean="0"/>
              <a:t>.</a:t>
            </a:r>
          </a:p>
          <a:p>
            <a:r>
              <a:rPr lang="en-US" dirty="0"/>
              <a:t>When two species have the same realized niche, one species will perform better and drive the other to extinction.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33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718620"/>
            <a:ext cx="10464800" cy="2465387"/>
          </a:xfrm>
        </p:spPr>
        <p:txBody>
          <a:bodyPr/>
          <a:lstStyle/>
          <a:p>
            <a:pPr algn="l"/>
            <a:r>
              <a:rPr lang="en-US" dirty="0" smtClean="0"/>
              <a:t>Competition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291841"/>
            <a:ext cx="3659542" cy="81586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80983" y="1746767"/>
            <a:ext cx="6253818" cy="4832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Competition for a limiting resource.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When </a:t>
            </a:r>
            <a:r>
              <a:rPr lang="en-US" sz="2800" dirty="0" err="1" smtClean="0">
                <a:solidFill>
                  <a:srgbClr val="010001"/>
                </a:solidFill>
                <a:latin typeface="Arial"/>
                <a:cs typeface="Arial"/>
              </a:rPr>
              <a:t>Gause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grew two species of Paramecium separately, both achieved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large population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sizes. However, when the two species were grown together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, </a:t>
            </a:r>
            <a:r>
              <a:rPr lang="en-US" sz="2800" i="1" dirty="0" smtClean="0">
                <a:solidFill>
                  <a:srgbClr val="010001"/>
                </a:solidFill>
                <a:latin typeface="Arial"/>
                <a:cs typeface="Arial"/>
              </a:rPr>
              <a:t>P</a:t>
            </a:r>
            <a:r>
              <a:rPr lang="en-US" sz="2800" i="1" dirty="0">
                <a:solidFill>
                  <a:srgbClr val="010001"/>
                </a:solidFill>
                <a:latin typeface="Arial"/>
                <a:cs typeface="Arial"/>
              </a:rPr>
              <a:t>. </a:t>
            </a:r>
            <a:r>
              <a:rPr lang="en-US" sz="2800" i="1" dirty="0" err="1">
                <a:solidFill>
                  <a:srgbClr val="010001"/>
                </a:solidFill>
                <a:latin typeface="Arial"/>
                <a:cs typeface="Arial"/>
              </a:rPr>
              <a:t>aurelia</a:t>
            </a:r>
            <a:r>
              <a:rPr lang="en-US" sz="2800" i="1" dirty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continued to grow well, while </a:t>
            </a:r>
            <a:r>
              <a:rPr lang="en-US" sz="2800" i="1" dirty="0">
                <a:solidFill>
                  <a:srgbClr val="010001"/>
                </a:solidFill>
                <a:latin typeface="Arial"/>
                <a:cs typeface="Arial"/>
              </a:rPr>
              <a:t>P. </a:t>
            </a:r>
            <a:r>
              <a:rPr lang="en-US" sz="2800" i="1" dirty="0" err="1">
                <a:solidFill>
                  <a:srgbClr val="010001"/>
                </a:solidFill>
                <a:latin typeface="Arial"/>
                <a:cs typeface="Arial"/>
              </a:rPr>
              <a:t>caudatum</a:t>
            </a:r>
            <a:r>
              <a:rPr lang="en-US" sz="2800" i="1" dirty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declined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to extinction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. These experiments demonstrated that two species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competing for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the same limiting resource cannot coexist.</a:t>
            </a:r>
          </a:p>
        </p:txBody>
      </p:sp>
    </p:spTree>
    <p:extLst>
      <p:ext uri="{BB962C8B-B14F-4D97-AF65-F5344CB8AC3E}">
        <p14:creationId xmlns:p14="http://schemas.microsoft.com/office/powerpoint/2010/main" val="1145369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27679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Competition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1112936"/>
            <a:ext cx="10464800" cy="1339228"/>
          </a:xfrm>
        </p:spPr>
        <p:txBody>
          <a:bodyPr/>
          <a:lstStyle/>
          <a:p>
            <a:r>
              <a:rPr lang="en-US" sz="2800" b="1" dirty="0"/>
              <a:t>Resource partitioning </a:t>
            </a:r>
            <a:r>
              <a:rPr lang="en-US" sz="2800" b="1" dirty="0" smtClean="0"/>
              <a:t> </a:t>
            </a:r>
            <a:r>
              <a:rPr lang="en-US" sz="2800" dirty="0" smtClean="0"/>
              <a:t>When </a:t>
            </a:r>
            <a:r>
              <a:rPr lang="en-US" sz="2800" dirty="0"/>
              <a:t>two species </a:t>
            </a:r>
            <a:r>
              <a:rPr lang="en-US" sz="2800" dirty="0" smtClean="0"/>
              <a:t>divide a </a:t>
            </a:r>
            <a:r>
              <a:rPr lang="en-US" sz="2800" dirty="0"/>
              <a:t>resource based on differences in their </a:t>
            </a:r>
            <a:r>
              <a:rPr lang="en-US" sz="2800" dirty="0" smtClean="0"/>
              <a:t>behavior or </a:t>
            </a:r>
            <a:r>
              <a:rPr lang="en-US" sz="2800" dirty="0"/>
              <a:t>morphology.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2437708"/>
            <a:ext cx="4137748" cy="656785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573933" y="2973092"/>
            <a:ext cx="6502400" cy="483209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The evolution of resource partitioning. </a:t>
            </a:r>
            <a:endParaRPr lang="en-US" sz="2800" b="1" dirty="0" smtClean="0">
              <a:solidFill>
                <a:srgbClr val="010001"/>
              </a:solidFill>
              <a:latin typeface="Arial"/>
              <a:cs typeface="Arial"/>
            </a:endParaRPr>
          </a:p>
          <a:p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(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a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) When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two species overlap in their use of a limiting resource, selection</a:t>
            </a:r>
          </a:p>
          <a:p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favors those individuals of each species whose use of the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resource overlaps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the least with that of the other species. (b) Over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many generations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, the two species can evolve to reduce their overlap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and thereby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partition their use of the limiting resource.</a:t>
            </a:r>
          </a:p>
        </p:txBody>
      </p:sp>
    </p:spTree>
    <p:extLst>
      <p:ext uri="{BB962C8B-B14F-4D97-AF65-F5344CB8AC3E}">
        <p14:creationId xmlns:p14="http://schemas.microsoft.com/office/powerpoint/2010/main" val="20639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Predation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Predation</a:t>
            </a:r>
            <a:r>
              <a:rPr lang="en-US" dirty="0"/>
              <a:t> </a:t>
            </a:r>
            <a:r>
              <a:rPr lang="en-US" dirty="0" smtClean="0"/>
              <a:t> An </a:t>
            </a:r>
            <a:r>
              <a:rPr lang="en-US" dirty="0"/>
              <a:t>interaction in which one </a:t>
            </a:r>
            <a:r>
              <a:rPr lang="en-US" dirty="0" smtClean="0"/>
              <a:t>animal typically </a:t>
            </a:r>
            <a:r>
              <a:rPr lang="en-US" dirty="0"/>
              <a:t>kills and consumes another animal</a:t>
            </a:r>
            <a:r>
              <a:rPr lang="en-US" dirty="0" smtClean="0"/>
              <a:t>.</a:t>
            </a:r>
          </a:p>
          <a:p>
            <a:r>
              <a:rPr lang="en-US" b="1" dirty="0"/>
              <a:t>Parasitoid</a:t>
            </a:r>
            <a:r>
              <a:rPr lang="en-US" dirty="0"/>
              <a:t> </a:t>
            </a:r>
            <a:r>
              <a:rPr lang="en-US" dirty="0" smtClean="0"/>
              <a:t> A </a:t>
            </a:r>
            <a:r>
              <a:rPr lang="en-US" dirty="0"/>
              <a:t>specialized type of predator that </a:t>
            </a:r>
            <a:r>
              <a:rPr lang="en-US" dirty="0" smtClean="0"/>
              <a:t>lays eggs </a:t>
            </a:r>
            <a:r>
              <a:rPr lang="en-US" dirty="0"/>
              <a:t>inside other organisms—referred to as its host</a:t>
            </a:r>
            <a:r>
              <a:rPr lang="en-US" dirty="0" smtClean="0"/>
              <a:t>.</a:t>
            </a:r>
          </a:p>
          <a:p>
            <a:r>
              <a:rPr lang="en-US" dirty="0"/>
              <a:t>To avoid being eaten or harmed by predators, many prey species have evolved defenses.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67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Parasitism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Parasitism</a:t>
            </a:r>
            <a:r>
              <a:rPr lang="en-US" dirty="0"/>
              <a:t> </a:t>
            </a:r>
            <a:r>
              <a:rPr lang="en-US" dirty="0" smtClean="0"/>
              <a:t> An </a:t>
            </a:r>
            <a:r>
              <a:rPr lang="en-US" dirty="0"/>
              <a:t>interaction in which one organism </a:t>
            </a:r>
            <a:r>
              <a:rPr lang="en-US" dirty="0" smtClean="0"/>
              <a:t>lives on </a:t>
            </a:r>
            <a:r>
              <a:rPr lang="en-US" dirty="0"/>
              <a:t>or in another organism.</a:t>
            </a:r>
          </a:p>
          <a:p>
            <a:r>
              <a:rPr lang="en-US" b="1" dirty="0"/>
              <a:t>Pathogen</a:t>
            </a:r>
            <a:r>
              <a:rPr lang="en-US" dirty="0"/>
              <a:t> </a:t>
            </a:r>
            <a:r>
              <a:rPr lang="en-US" dirty="0" smtClean="0"/>
              <a:t> A </a:t>
            </a:r>
            <a:r>
              <a:rPr lang="en-US" dirty="0"/>
              <a:t>parasite that causes disease in its host</a:t>
            </a:r>
            <a:r>
              <a:rPr lang="en-US" dirty="0" smtClean="0"/>
              <a:t>.</a:t>
            </a:r>
          </a:p>
          <a:p>
            <a:pPr lvl="0"/>
            <a:r>
              <a:rPr lang="en-US" dirty="0"/>
              <a:t>A single parasite rarely causes the death of its host.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16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err="1"/>
              <a:t>Herbivory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/>
              <a:t>Herbivory</a:t>
            </a:r>
            <a:r>
              <a:rPr lang="en-US" dirty="0"/>
              <a:t> </a:t>
            </a:r>
            <a:r>
              <a:rPr lang="en-US" dirty="0" smtClean="0"/>
              <a:t> An </a:t>
            </a:r>
            <a:r>
              <a:rPr lang="en-US" dirty="0"/>
              <a:t>interaction in which an </a:t>
            </a:r>
            <a:r>
              <a:rPr lang="en-US" dirty="0" smtClean="0"/>
              <a:t>animal consumes </a:t>
            </a:r>
            <a:r>
              <a:rPr lang="en-US" dirty="0"/>
              <a:t>a producer</a:t>
            </a:r>
            <a:r>
              <a:rPr lang="en-US" dirty="0" smtClean="0"/>
              <a:t>.</a:t>
            </a:r>
          </a:p>
          <a:p>
            <a:pPr lvl="0"/>
            <a:r>
              <a:rPr lang="en-US" dirty="0"/>
              <a:t>When herbivores become abundant they can have dramatic effects on producers. </a:t>
            </a:r>
          </a:p>
          <a:p>
            <a:pPr lvl="0"/>
            <a:r>
              <a:rPr lang="en-US" dirty="0"/>
              <a:t>Many species of  producers have evolved defenses against herbivores.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39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Other species interactions can cause neutral or positive effects on one or both species.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Mutualism</a:t>
            </a:r>
            <a:r>
              <a:rPr lang="en-US" dirty="0"/>
              <a:t> </a:t>
            </a:r>
            <a:r>
              <a:rPr lang="en-US" dirty="0" smtClean="0"/>
              <a:t> An </a:t>
            </a:r>
            <a:r>
              <a:rPr lang="en-US" dirty="0"/>
              <a:t>interaction between two </a:t>
            </a:r>
            <a:r>
              <a:rPr lang="en-US" dirty="0" smtClean="0"/>
              <a:t>species that </a:t>
            </a:r>
            <a:r>
              <a:rPr lang="en-US" dirty="0"/>
              <a:t>increases the chances of survival </a:t>
            </a:r>
            <a:r>
              <a:rPr lang="en-US" dirty="0" smtClean="0"/>
              <a:t>or reproduction </a:t>
            </a:r>
            <a:r>
              <a:rPr lang="en-US" dirty="0"/>
              <a:t>for both species</a:t>
            </a:r>
            <a:r>
              <a:rPr lang="en-US" dirty="0" smtClean="0"/>
              <a:t>.</a:t>
            </a:r>
          </a:p>
          <a:p>
            <a:r>
              <a:rPr lang="en-US" b="1" dirty="0"/>
              <a:t>Commensalism</a:t>
            </a:r>
            <a:r>
              <a:rPr lang="en-US" dirty="0"/>
              <a:t> </a:t>
            </a:r>
            <a:r>
              <a:rPr lang="en-US" dirty="0" smtClean="0"/>
              <a:t> A </a:t>
            </a:r>
            <a:r>
              <a:rPr lang="en-US" dirty="0"/>
              <a:t>relationship between </a:t>
            </a:r>
            <a:r>
              <a:rPr lang="en-US" dirty="0" smtClean="0"/>
              <a:t>species in </a:t>
            </a:r>
            <a:r>
              <a:rPr lang="en-US" dirty="0"/>
              <a:t>which one species benefits and the </a:t>
            </a:r>
            <a:r>
              <a:rPr lang="en-US" dirty="0" smtClean="0"/>
              <a:t>other species </a:t>
            </a:r>
            <a:r>
              <a:rPr lang="en-US" dirty="0"/>
              <a:t>is neither harmed nor helped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99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Species Interactions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930123"/>
            <a:ext cx="10794861" cy="7380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4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Keystone species have large effects on communities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 species that are not abundant can still have very large effects on a community.</a:t>
            </a:r>
          </a:p>
          <a:p>
            <a:r>
              <a:rPr lang="en-US" b="1" dirty="0"/>
              <a:t>Keystone species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species that plays a </a:t>
            </a:r>
            <a:r>
              <a:rPr lang="en-US" dirty="0" smtClean="0"/>
              <a:t>far more </a:t>
            </a:r>
            <a:r>
              <a:rPr lang="en-US" dirty="0"/>
              <a:t>important in its community than its </a:t>
            </a:r>
            <a:r>
              <a:rPr lang="en-US" dirty="0" smtClean="0"/>
              <a:t>relative abundance </a:t>
            </a:r>
            <a:r>
              <a:rPr lang="en-US" dirty="0"/>
              <a:t>might suggest</a:t>
            </a:r>
            <a:r>
              <a:rPr lang="en-US" dirty="0" smtClean="0"/>
              <a:t>.</a:t>
            </a:r>
          </a:p>
          <a:p>
            <a:r>
              <a:rPr lang="en-US" b="1" dirty="0"/>
              <a:t>Ecosystem engineer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keystone species </a:t>
            </a:r>
            <a:r>
              <a:rPr lang="en-US" dirty="0" smtClean="0"/>
              <a:t>that creates </a:t>
            </a:r>
            <a:r>
              <a:rPr lang="en-US" dirty="0"/>
              <a:t>or maintains habitat for other species.</a:t>
            </a:r>
          </a:p>
        </p:txBody>
      </p:sp>
    </p:spTree>
    <p:extLst>
      <p:ext uri="{BB962C8B-B14F-4D97-AF65-F5344CB8AC3E}">
        <p14:creationId xmlns:p14="http://schemas.microsoft.com/office/powerpoint/2010/main" val="3942438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Nature exists at several levels of complexity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Population</a:t>
            </a:r>
            <a:r>
              <a:rPr lang="en-US" dirty="0"/>
              <a:t> </a:t>
            </a:r>
            <a:r>
              <a:rPr lang="en-US" dirty="0" smtClean="0"/>
              <a:t> The </a:t>
            </a:r>
            <a:r>
              <a:rPr lang="en-US" dirty="0"/>
              <a:t>individuals that belong to the </a:t>
            </a:r>
            <a:r>
              <a:rPr lang="en-US" dirty="0" smtClean="0"/>
              <a:t>same species </a:t>
            </a:r>
            <a:r>
              <a:rPr lang="en-US" dirty="0"/>
              <a:t>and live in a given area at a particular time.</a:t>
            </a:r>
          </a:p>
          <a:p>
            <a:r>
              <a:rPr lang="en-US" b="1" dirty="0"/>
              <a:t>Community</a:t>
            </a:r>
            <a:r>
              <a:rPr lang="en-US" dirty="0"/>
              <a:t> </a:t>
            </a:r>
            <a:r>
              <a:rPr lang="en-US" dirty="0" smtClean="0"/>
              <a:t> All </a:t>
            </a:r>
            <a:r>
              <a:rPr lang="en-US" dirty="0"/>
              <a:t>of the populations of </a:t>
            </a:r>
            <a:r>
              <a:rPr lang="en-US" dirty="0" smtClean="0"/>
              <a:t>organisms within </a:t>
            </a:r>
            <a:r>
              <a:rPr lang="en-US" dirty="0"/>
              <a:t>a given area</a:t>
            </a:r>
            <a:r>
              <a:rPr lang="en-US" dirty="0" smtClean="0"/>
              <a:t>.</a:t>
            </a:r>
          </a:p>
          <a:p>
            <a:r>
              <a:rPr lang="en-US" b="1" dirty="0"/>
              <a:t>Population ecology </a:t>
            </a:r>
            <a:r>
              <a:rPr lang="en-US" b="1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study of factors </a:t>
            </a:r>
            <a:r>
              <a:rPr lang="en-US" dirty="0" smtClean="0"/>
              <a:t>that cause </a:t>
            </a:r>
            <a:r>
              <a:rPr lang="en-US" dirty="0"/>
              <a:t>populations to increase or decrease.</a:t>
            </a:r>
          </a:p>
        </p:txBody>
      </p:sp>
    </p:spTree>
    <p:extLst>
      <p:ext uri="{BB962C8B-B14F-4D97-AF65-F5344CB8AC3E}">
        <p14:creationId xmlns:p14="http://schemas.microsoft.com/office/powerpoint/2010/main" val="17422433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21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dirty="0"/>
              <a:t>Community Succession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 you should be able to</a:t>
            </a:r>
          </a:p>
          <a:p>
            <a:r>
              <a:rPr lang="en-US" dirty="0" smtClean="0"/>
              <a:t>explain </a:t>
            </a:r>
            <a:r>
              <a:rPr lang="en-US" dirty="0"/>
              <a:t>the process of primary succession.</a:t>
            </a:r>
          </a:p>
          <a:p>
            <a:r>
              <a:rPr lang="en-US" dirty="0" smtClean="0"/>
              <a:t>explain </a:t>
            </a:r>
            <a:r>
              <a:rPr lang="en-US" dirty="0"/>
              <a:t>the process of secondary succession.</a:t>
            </a:r>
          </a:p>
          <a:p>
            <a:r>
              <a:rPr lang="en-US" dirty="0" smtClean="0"/>
              <a:t>explain </a:t>
            </a:r>
            <a:r>
              <a:rPr lang="en-US" dirty="0"/>
              <a:t>the process of aquatic succession.</a:t>
            </a:r>
          </a:p>
          <a:p>
            <a:r>
              <a:rPr lang="en-US" dirty="0" smtClean="0"/>
              <a:t>describe </a:t>
            </a:r>
            <a:r>
              <a:rPr lang="en-US" dirty="0"/>
              <a:t>the factors that determine the species richness of a community.</a:t>
            </a:r>
          </a:p>
        </p:txBody>
      </p:sp>
    </p:spTree>
    <p:extLst>
      <p:ext uri="{BB962C8B-B14F-4D97-AF65-F5344CB8AC3E}">
        <p14:creationId xmlns:p14="http://schemas.microsoft.com/office/powerpoint/2010/main" val="160030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Primary succession starts with no soil.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Virtually every community experiences ecological </a:t>
            </a:r>
            <a:r>
              <a:rPr lang="en-US" dirty="0" smtClean="0"/>
              <a:t>succession. </a:t>
            </a:r>
          </a:p>
          <a:p>
            <a:r>
              <a:rPr lang="en-US" b="1" dirty="0"/>
              <a:t>Ecological succession </a:t>
            </a:r>
            <a:r>
              <a:rPr lang="en-US" b="1" dirty="0" smtClean="0"/>
              <a:t> </a:t>
            </a:r>
            <a:r>
              <a:rPr lang="en-US" dirty="0" smtClean="0"/>
              <a:t>The predictable replacement </a:t>
            </a:r>
            <a:r>
              <a:rPr lang="en-US" dirty="0"/>
              <a:t>of one group of species by </a:t>
            </a:r>
            <a:r>
              <a:rPr lang="en-US" dirty="0" smtClean="0"/>
              <a:t>another group </a:t>
            </a:r>
            <a:r>
              <a:rPr lang="en-US" dirty="0"/>
              <a:t>of species over time.</a:t>
            </a:r>
          </a:p>
        </p:txBody>
      </p:sp>
    </p:spTree>
    <p:extLst>
      <p:ext uri="{BB962C8B-B14F-4D97-AF65-F5344CB8AC3E}">
        <p14:creationId xmlns:p14="http://schemas.microsoft.com/office/powerpoint/2010/main" val="1124839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295071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Primary Succession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1418267"/>
            <a:ext cx="10464800" cy="821153"/>
          </a:xfrm>
        </p:spPr>
        <p:txBody>
          <a:bodyPr/>
          <a:lstStyle/>
          <a:p>
            <a:r>
              <a:rPr lang="en-US" sz="2800" b="1" dirty="0"/>
              <a:t>Primary succession </a:t>
            </a:r>
            <a:r>
              <a:rPr lang="en-US" sz="2800" b="1" dirty="0" smtClean="0"/>
              <a:t> </a:t>
            </a:r>
            <a:r>
              <a:rPr lang="en-US" sz="2800" dirty="0" smtClean="0"/>
              <a:t>Ecological succession occurring </a:t>
            </a:r>
            <a:r>
              <a:rPr lang="en-US" sz="2800" dirty="0"/>
              <a:t>on surfaces that are initially devoid of soil.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369" y="2604827"/>
            <a:ext cx="8750757" cy="640299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108164" y="2537980"/>
            <a:ext cx="3896636" cy="6740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Primary succession.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Primary succession occurs in areas devoid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of soil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Early-arriving plants and algae can colonize bare rock and begin to form soil,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making the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site more hospitable for other species to colonize later. Over time, a series 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distinct communities develops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In this illustration, representing an area in New England, bare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rock is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initially colonized by lichens and mosses and later by grasses, shrubs, and trees.</a:t>
            </a:r>
          </a:p>
        </p:txBody>
      </p:sp>
    </p:spTree>
    <p:extLst>
      <p:ext uri="{BB962C8B-B14F-4D97-AF65-F5344CB8AC3E}">
        <p14:creationId xmlns:p14="http://schemas.microsoft.com/office/powerpoint/2010/main" val="23296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Secondary succession starts with soil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1752510"/>
            <a:ext cx="10464800" cy="1138683"/>
          </a:xfrm>
        </p:spPr>
        <p:txBody>
          <a:bodyPr/>
          <a:lstStyle/>
          <a:p>
            <a:r>
              <a:rPr lang="en-US" sz="2800" b="1" dirty="0"/>
              <a:t>Secondary succession </a:t>
            </a:r>
            <a:r>
              <a:rPr lang="en-US" sz="2800" dirty="0"/>
              <a:t>The succession of </a:t>
            </a:r>
            <a:r>
              <a:rPr lang="en-US" sz="2800" dirty="0" smtClean="0"/>
              <a:t>plant life </a:t>
            </a:r>
            <a:r>
              <a:rPr lang="en-US" sz="2800" dirty="0"/>
              <a:t>that occurs in areas that have been </a:t>
            </a:r>
            <a:r>
              <a:rPr lang="en-US" sz="2800" dirty="0" smtClean="0"/>
              <a:t>disturbed but </a:t>
            </a:r>
            <a:r>
              <a:rPr lang="en-US" sz="2800" dirty="0"/>
              <a:t>have not lost their soil.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00" y="3175154"/>
            <a:ext cx="8405270" cy="615019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748893" y="3158297"/>
            <a:ext cx="406791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Secondary succession.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Secondary succession occurs where soil is present, but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all plants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have been removed. Early-arriving plants set these areas on a path of secondary succession. Secondary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succession in a New England forest begins with grasses and wildflowers, which are later replaced by trees.</a:t>
            </a:r>
          </a:p>
        </p:txBody>
      </p:sp>
    </p:spTree>
    <p:extLst>
      <p:ext uri="{BB962C8B-B14F-4D97-AF65-F5344CB8AC3E}">
        <p14:creationId xmlns:p14="http://schemas.microsoft.com/office/powerpoint/2010/main" val="129079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Succession occurs in a variety of aquatic ecosystems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2070039"/>
            <a:ext cx="4553261" cy="763116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359318" y="4386514"/>
            <a:ext cx="65024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>
                <a:solidFill>
                  <a:srgbClr val="010001"/>
                </a:solidFill>
                <a:latin typeface="Arial"/>
                <a:cs typeface="Arial"/>
              </a:rPr>
              <a:t>Succession in lakes. </a:t>
            </a:r>
            <a:endParaRPr lang="en-US" sz="3200" b="1" dirty="0" smtClean="0">
              <a:solidFill>
                <a:srgbClr val="010001"/>
              </a:solidFill>
              <a:latin typeface="Arial"/>
              <a:cs typeface="Arial"/>
            </a:endParaRPr>
          </a:p>
          <a:p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Over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a time span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of hundreds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to thousands of years, lakes are filled with sediments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and slowly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become terrestrial habitats.</a:t>
            </a:r>
          </a:p>
        </p:txBody>
      </p:sp>
    </p:spTree>
    <p:extLst>
      <p:ext uri="{BB962C8B-B14F-4D97-AF65-F5344CB8AC3E}">
        <p14:creationId xmlns:p14="http://schemas.microsoft.com/office/powerpoint/2010/main" val="341597522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species richness of a community is influenced by many factors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206460"/>
            <a:ext cx="10464800" cy="584041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Species richness is influenced by</a:t>
            </a:r>
            <a:r>
              <a:rPr lang="en-US" dirty="0" smtClean="0"/>
              <a:t>:</a:t>
            </a:r>
            <a:endParaRPr lang="en-US" dirty="0"/>
          </a:p>
          <a:p>
            <a:pPr lvl="0">
              <a:lnSpc>
                <a:spcPct val="50000"/>
              </a:lnSpc>
            </a:pPr>
            <a:r>
              <a:rPr lang="en-US" dirty="0"/>
              <a:t>latitude</a:t>
            </a:r>
          </a:p>
          <a:p>
            <a:pPr lvl="0">
              <a:lnSpc>
                <a:spcPct val="50000"/>
              </a:lnSpc>
            </a:pPr>
            <a:r>
              <a:rPr lang="en-US" dirty="0"/>
              <a:t>time</a:t>
            </a:r>
          </a:p>
          <a:p>
            <a:pPr lvl="0">
              <a:lnSpc>
                <a:spcPct val="50000"/>
              </a:lnSpc>
            </a:pPr>
            <a:r>
              <a:rPr lang="en-US" dirty="0"/>
              <a:t>habitat size</a:t>
            </a:r>
          </a:p>
          <a:p>
            <a:pPr lvl="0">
              <a:lnSpc>
                <a:spcPct val="50000"/>
              </a:lnSpc>
            </a:pPr>
            <a:r>
              <a:rPr lang="en-US" dirty="0"/>
              <a:t>distance from other </a:t>
            </a:r>
            <a:r>
              <a:rPr lang="en-US" dirty="0" smtClean="0"/>
              <a:t>communities</a:t>
            </a:r>
          </a:p>
          <a:p>
            <a:r>
              <a:rPr lang="en-US" b="1" dirty="0"/>
              <a:t>Theory of island biogeography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theory </a:t>
            </a:r>
            <a:r>
              <a:rPr lang="en-US" dirty="0" smtClean="0"/>
              <a:t>that demonstrates </a:t>
            </a:r>
            <a:r>
              <a:rPr lang="en-US" dirty="0"/>
              <a:t>the dual importance of habitat </a:t>
            </a:r>
            <a:r>
              <a:rPr lang="en-US" dirty="0" smtClean="0"/>
              <a:t>size and </a:t>
            </a:r>
            <a:r>
              <a:rPr lang="en-US" dirty="0"/>
              <a:t>distance in determining species richness.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589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5744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The Theory of Island Biogeography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1383713"/>
            <a:ext cx="10464800" cy="1506349"/>
          </a:xfrm>
        </p:spPr>
        <p:txBody>
          <a:bodyPr/>
          <a:lstStyle/>
          <a:p>
            <a:r>
              <a:rPr lang="en-US" sz="2800" dirty="0"/>
              <a:t>Species richness increases as the size of the habitat increases.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590" y="2890063"/>
            <a:ext cx="7835623" cy="573338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636099" y="2630911"/>
            <a:ext cx="436870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Habitat size and species richness.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Species richness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increases as the size of the habitat increases. In this example, researchers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counted the number of bird species that inhabited reed islands in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Lake </a:t>
            </a:r>
            <a:r>
              <a:rPr lang="en-US" sz="2400" dirty="0" err="1" smtClean="0">
                <a:solidFill>
                  <a:srgbClr val="010001"/>
                </a:solidFill>
                <a:latin typeface="Arial"/>
                <a:cs typeface="Arial"/>
              </a:rPr>
              <a:t>Velence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Hungary. As island area increased, the number of bird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species initially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rose quickly and then began to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slow.</a:t>
            </a:r>
            <a:endParaRPr lang="en-US" sz="2400" dirty="0">
              <a:solidFill>
                <a:srgbClr val="01000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651774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Levels of Complexity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718662"/>
            <a:ext cx="8924459" cy="65300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70001" y="8372763"/>
            <a:ext cx="1144733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Levels of complexity.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Environmental scientists study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nature at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several different levels of complexity, ranging from the individual organism to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biosphere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At each level, scientists focus on different processes.</a:t>
            </a:r>
          </a:p>
        </p:txBody>
      </p:sp>
    </p:spTree>
    <p:extLst>
      <p:ext uri="{BB962C8B-B14F-4D97-AF65-F5344CB8AC3E}">
        <p14:creationId xmlns:p14="http://schemas.microsoft.com/office/powerpoint/2010/main" val="216088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Populations have distinctive characteristics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373584"/>
            <a:ext cx="10464800" cy="5840413"/>
          </a:xfrm>
        </p:spPr>
        <p:txBody>
          <a:bodyPr/>
          <a:lstStyle/>
          <a:p>
            <a:pPr marL="0" indent="0">
              <a:buNone/>
            </a:pPr>
            <a:r>
              <a:rPr lang="en-US" sz="3000" dirty="0"/>
              <a:t>There are 5 basic characteristics of a </a:t>
            </a:r>
            <a:r>
              <a:rPr lang="en-US" sz="3000" dirty="0" smtClean="0"/>
              <a:t>population: </a:t>
            </a:r>
            <a:endParaRPr lang="en-US" sz="3000" dirty="0"/>
          </a:p>
          <a:p>
            <a:r>
              <a:rPr lang="en-US" sz="3000" b="1" dirty="0"/>
              <a:t>Population size (N) </a:t>
            </a:r>
            <a:r>
              <a:rPr lang="en-US" sz="3000" b="1" dirty="0" smtClean="0"/>
              <a:t> </a:t>
            </a:r>
            <a:r>
              <a:rPr lang="en-US" sz="3000" dirty="0" smtClean="0"/>
              <a:t>The </a:t>
            </a:r>
            <a:r>
              <a:rPr lang="en-US" sz="3000" dirty="0"/>
              <a:t>total number </a:t>
            </a:r>
            <a:r>
              <a:rPr lang="en-US" sz="3000" dirty="0" smtClean="0"/>
              <a:t>of individuals </a:t>
            </a:r>
            <a:r>
              <a:rPr lang="en-US" sz="3000" dirty="0"/>
              <a:t>within a defined area at a given time</a:t>
            </a:r>
            <a:r>
              <a:rPr lang="en-US" sz="3000" dirty="0" smtClean="0"/>
              <a:t>.</a:t>
            </a:r>
          </a:p>
          <a:p>
            <a:r>
              <a:rPr lang="en-US" sz="3000" b="1" dirty="0"/>
              <a:t>Population density </a:t>
            </a:r>
            <a:r>
              <a:rPr lang="en-US" sz="3000" b="1" dirty="0" smtClean="0"/>
              <a:t> </a:t>
            </a:r>
            <a:r>
              <a:rPr lang="en-US" sz="3000" dirty="0" smtClean="0"/>
              <a:t>The </a:t>
            </a:r>
            <a:r>
              <a:rPr lang="en-US" sz="3000" dirty="0"/>
              <a:t>number of individuals </a:t>
            </a:r>
            <a:r>
              <a:rPr lang="en-US" sz="3000" dirty="0" smtClean="0"/>
              <a:t>per unit </a:t>
            </a:r>
            <a:r>
              <a:rPr lang="en-US" sz="3000" dirty="0"/>
              <a:t>area at a given time.</a:t>
            </a:r>
          </a:p>
          <a:p>
            <a:r>
              <a:rPr lang="en-US" sz="3000" b="1" dirty="0"/>
              <a:t>Population distribution </a:t>
            </a:r>
            <a:r>
              <a:rPr lang="en-US" sz="3000" b="1" dirty="0" smtClean="0"/>
              <a:t> </a:t>
            </a:r>
            <a:r>
              <a:rPr lang="en-US" sz="3000" dirty="0" smtClean="0"/>
              <a:t>A </a:t>
            </a:r>
            <a:r>
              <a:rPr lang="en-US" sz="3000" dirty="0"/>
              <a:t>description of </a:t>
            </a:r>
            <a:r>
              <a:rPr lang="en-US" sz="3000" dirty="0" smtClean="0"/>
              <a:t>how individuals </a:t>
            </a:r>
            <a:r>
              <a:rPr lang="en-US" sz="3000" dirty="0"/>
              <a:t>are distributed with respect to one another.</a:t>
            </a:r>
          </a:p>
          <a:p>
            <a:r>
              <a:rPr lang="en-US" sz="3000" b="1" dirty="0"/>
              <a:t>Sex ratio </a:t>
            </a:r>
            <a:r>
              <a:rPr lang="en-US" sz="3000" dirty="0"/>
              <a:t>The ratio of males to females in </a:t>
            </a:r>
            <a:r>
              <a:rPr lang="en-US" sz="3000" dirty="0" smtClean="0"/>
              <a:t>a population.</a:t>
            </a:r>
          </a:p>
          <a:p>
            <a:r>
              <a:rPr lang="en-US" sz="3000" b="1" dirty="0"/>
              <a:t>Age structure </a:t>
            </a:r>
            <a:r>
              <a:rPr lang="en-US" sz="3000" dirty="0"/>
              <a:t>A description of how many </a:t>
            </a:r>
            <a:r>
              <a:rPr lang="en-US" sz="3000" dirty="0" smtClean="0"/>
              <a:t>individuals fit </a:t>
            </a:r>
            <a:r>
              <a:rPr lang="en-US" sz="3000" dirty="0"/>
              <a:t>into particular age categories in a population.</a:t>
            </a:r>
            <a:endParaRPr lang="en-US" sz="3000" dirty="0" smtClean="0"/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70867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Population size is affected by density-dependent and density-independent factors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Factors that influence population size are either density-dependent or density-independent</a:t>
            </a:r>
            <a:r>
              <a:rPr lang="en-US" dirty="0" smtClean="0"/>
              <a:t>.</a:t>
            </a:r>
          </a:p>
          <a:p>
            <a:r>
              <a:rPr lang="en-US" b="1" dirty="0"/>
              <a:t>Density-dependent factor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factor that </a:t>
            </a:r>
            <a:r>
              <a:rPr lang="en-US" dirty="0" smtClean="0"/>
              <a:t>influences an </a:t>
            </a:r>
            <a:r>
              <a:rPr lang="en-US" dirty="0"/>
              <a:t>individual’s probability of survival </a:t>
            </a:r>
            <a:r>
              <a:rPr lang="en-US" dirty="0" smtClean="0"/>
              <a:t>and reproduction </a:t>
            </a:r>
            <a:r>
              <a:rPr lang="en-US" dirty="0"/>
              <a:t>in a manner that depends on the size </a:t>
            </a:r>
            <a:r>
              <a:rPr lang="en-US" dirty="0" smtClean="0"/>
              <a:t>of the </a:t>
            </a:r>
            <a:r>
              <a:rPr lang="en-US" dirty="0"/>
              <a:t>population.</a:t>
            </a:r>
          </a:p>
          <a:p>
            <a:r>
              <a:rPr lang="en-US" b="1" dirty="0"/>
              <a:t>Density-independent factor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factor that has </a:t>
            </a:r>
            <a:r>
              <a:rPr lang="en-US" dirty="0" smtClean="0"/>
              <a:t>the same </a:t>
            </a:r>
            <a:r>
              <a:rPr lang="en-US" dirty="0"/>
              <a:t>effect on an individual’s probability of survival </a:t>
            </a:r>
            <a:r>
              <a:rPr lang="en-US" dirty="0" smtClean="0"/>
              <a:t>and the </a:t>
            </a:r>
            <a:r>
              <a:rPr lang="en-US" dirty="0"/>
              <a:t>amount of reproduction at any population size.</a:t>
            </a:r>
          </a:p>
        </p:txBody>
      </p:sp>
    </p:spTree>
    <p:extLst>
      <p:ext uri="{BB962C8B-B14F-4D97-AF65-F5344CB8AC3E}">
        <p14:creationId xmlns:p14="http://schemas.microsoft.com/office/powerpoint/2010/main" val="33507288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Module 19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Population </a:t>
            </a:r>
            <a:r>
              <a:rPr lang="en-US" dirty="0"/>
              <a:t>Growth Models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b="1" dirty="0"/>
              <a:t>After reading this module you should be able to</a:t>
            </a:r>
          </a:p>
          <a:p>
            <a:r>
              <a:rPr lang="en-US" sz="3200" dirty="0" smtClean="0"/>
              <a:t>explain </a:t>
            </a:r>
            <a:r>
              <a:rPr lang="en-US" sz="3200" dirty="0"/>
              <a:t>the exponential growth model of populations, which produces </a:t>
            </a:r>
            <a:r>
              <a:rPr lang="en-US" sz="3200" dirty="0" smtClean="0"/>
              <a:t>a J</a:t>
            </a:r>
            <a:r>
              <a:rPr lang="en-US" sz="3200" dirty="0"/>
              <a:t>-shaped curve.</a:t>
            </a:r>
          </a:p>
          <a:p>
            <a:r>
              <a:rPr lang="en-US" sz="3200" dirty="0" smtClean="0"/>
              <a:t>describe </a:t>
            </a:r>
            <a:r>
              <a:rPr lang="en-US" sz="3200" dirty="0"/>
              <a:t>how the logistic growth model incorporates a carrying capacity </a:t>
            </a:r>
            <a:r>
              <a:rPr lang="en-US" sz="3200" dirty="0" smtClean="0"/>
              <a:t>and produces </a:t>
            </a:r>
            <a:r>
              <a:rPr lang="en-US" sz="3200" dirty="0"/>
              <a:t>an S-shaped curve.</a:t>
            </a:r>
          </a:p>
          <a:p>
            <a:r>
              <a:rPr lang="en-US" sz="3200" dirty="0" smtClean="0"/>
              <a:t>compare </a:t>
            </a:r>
            <a:r>
              <a:rPr lang="en-US" sz="3200" dirty="0"/>
              <a:t>the reproductive strategies and survivorship curves of different species.</a:t>
            </a:r>
          </a:p>
          <a:p>
            <a:r>
              <a:rPr lang="en-US" sz="3200" dirty="0" smtClean="0"/>
              <a:t>explain </a:t>
            </a:r>
            <a:r>
              <a:rPr lang="en-US" sz="3200" dirty="0"/>
              <a:t>the dynamics that occur in </a:t>
            </a:r>
            <a:r>
              <a:rPr lang="en-US" sz="3200" dirty="0" err="1"/>
              <a:t>metapopulations</a:t>
            </a:r>
            <a:r>
              <a:rPr lang="en-US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0800420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5745"/>
            <a:ext cx="11379706" cy="2465387"/>
          </a:xfrm>
        </p:spPr>
        <p:txBody>
          <a:bodyPr/>
          <a:lstStyle/>
          <a:p>
            <a:pPr algn="l"/>
            <a:r>
              <a:rPr lang="en-US" dirty="0"/>
              <a:t>The exponential growth model describes populations that continuously increase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705100"/>
            <a:ext cx="11734800" cy="5840413"/>
          </a:xfrm>
        </p:spPr>
        <p:txBody>
          <a:bodyPr/>
          <a:lstStyle/>
          <a:p>
            <a:r>
              <a:rPr lang="en-US" sz="2800" b="1" dirty="0"/>
              <a:t>Population growth models </a:t>
            </a:r>
            <a:r>
              <a:rPr lang="en-US" sz="2800" b="1" dirty="0" smtClean="0"/>
              <a:t> </a:t>
            </a:r>
            <a:r>
              <a:rPr lang="en-US" sz="2800" dirty="0" smtClean="0"/>
              <a:t>Mathematical equations </a:t>
            </a:r>
            <a:r>
              <a:rPr lang="en-US" sz="2800" dirty="0"/>
              <a:t>that can be used to predict </a:t>
            </a:r>
            <a:r>
              <a:rPr lang="en-US" sz="2800" dirty="0" smtClean="0"/>
              <a:t>population size </a:t>
            </a:r>
            <a:r>
              <a:rPr lang="en-US" sz="2800" dirty="0"/>
              <a:t>at any moment in time.</a:t>
            </a:r>
          </a:p>
          <a:p>
            <a:r>
              <a:rPr lang="en-US" sz="2800" b="1" dirty="0"/>
              <a:t>Population growth rate </a:t>
            </a:r>
            <a:r>
              <a:rPr lang="en-US" sz="2800" dirty="0"/>
              <a:t>The number </a:t>
            </a:r>
            <a:r>
              <a:rPr lang="en-US" sz="2800" dirty="0" smtClean="0"/>
              <a:t>of offspring </a:t>
            </a:r>
            <a:r>
              <a:rPr lang="en-US" sz="2800" dirty="0"/>
              <a:t>an individual can produce in a </a:t>
            </a:r>
            <a:r>
              <a:rPr lang="en-US" sz="2800" dirty="0" smtClean="0"/>
              <a:t>given time </a:t>
            </a:r>
            <a:r>
              <a:rPr lang="en-US" sz="2800" dirty="0"/>
              <a:t>period, minus the deaths of the individual </a:t>
            </a:r>
            <a:r>
              <a:rPr lang="en-US" sz="2800" dirty="0" smtClean="0"/>
              <a:t>or its </a:t>
            </a:r>
            <a:r>
              <a:rPr lang="en-US" sz="2800" dirty="0"/>
              <a:t>offspring during the same period.</a:t>
            </a:r>
          </a:p>
          <a:p>
            <a:r>
              <a:rPr lang="en-US" sz="2800" b="1" dirty="0"/>
              <a:t>Intrinsic growth rate (</a:t>
            </a:r>
            <a:r>
              <a:rPr lang="en-US" sz="2800" b="1" i="1" dirty="0"/>
              <a:t>r</a:t>
            </a:r>
            <a:r>
              <a:rPr lang="en-US" sz="2800" b="1" dirty="0"/>
              <a:t>) </a:t>
            </a:r>
            <a:r>
              <a:rPr lang="en-US" sz="2800" b="1" dirty="0" smtClean="0"/>
              <a:t> </a:t>
            </a:r>
            <a:r>
              <a:rPr lang="en-US" sz="2800" dirty="0" smtClean="0"/>
              <a:t>The </a:t>
            </a:r>
            <a:r>
              <a:rPr lang="en-US" sz="2800" dirty="0"/>
              <a:t>maximum </a:t>
            </a:r>
            <a:r>
              <a:rPr lang="en-US" sz="2800" dirty="0" smtClean="0"/>
              <a:t>potential for </a:t>
            </a:r>
            <a:r>
              <a:rPr lang="en-US" sz="2800" dirty="0"/>
              <a:t>growth of a population under ideal </a:t>
            </a:r>
            <a:r>
              <a:rPr lang="en-US" sz="2800" dirty="0" smtClean="0"/>
              <a:t>conditions with </a:t>
            </a:r>
            <a:r>
              <a:rPr lang="en-US" sz="2800" dirty="0"/>
              <a:t>unlimited resources.</a:t>
            </a:r>
          </a:p>
          <a:p>
            <a:r>
              <a:rPr lang="en-US" sz="2800" b="1" dirty="0"/>
              <a:t>Exponential growth model </a:t>
            </a:r>
            <a:r>
              <a:rPr lang="en-US" sz="2800" b="1" dirty="0" smtClean="0"/>
              <a:t>(</a:t>
            </a:r>
            <a:r>
              <a:rPr lang="en-US" sz="2800" b="1" i="1" dirty="0" err="1"/>
              <a:t>N</a:t>
            </a:r>
            <a:r>
              <a:rPr lang="en-US" sz="2800" b="1" i="1" baseline="-25000" dirty="0" err="1"/>
              <a:t>t</a:t>
            </a:r>
            <a:r>
              <a:rPr lang="en-US" sz="2800" b="1" i="1" dirty="0"/>
              <a:t> = N</a:t>
            </a:r>
            <a:r>
              <a:rPr lang="en-US" sz="2800" b="1" i="1" baseline="-25000" dirty="0"/>
              <a:t>0</a:t>
            </a:r>
            <a:r>
              <a:rPr lang="en-US" sz="2800" b="1" i="1" dirty="0"/>
              <a:t>e</a:t>
            </a:r>
            <a:r>
              <a:rPr lang="en-US" sz="2800" b="1" i="1" baseline="30000" dirty="0"/>
              <a:t>rt</a:t>
            </a:r>
            <a:r>
              <a:rPr lang="en-US" sz="2800" b="1" i="1" dirty="0"/>
              <a:t> </a:t>
            </a:r>
            <a:r>
              <a:rPr lang="en-US" sz="2800" b="1" dirty="0"/>
              <a:t>) </a:t>
            </a:r>
            <a:r>
              <a:rPr lang="en-US" sz="2800" b="1" dirty="0" smtClean="0"/>
              <a:t> </a:t>
            </a:r>
            <a:r>
              <a:rPr lang="en-US" sz="2800" dirty="0" smtClean="0"/>
              <a:t>A growth </a:t>
            </a:r>
            <a:r>
              <a:rPr lang="en-US" sz="2800" dirty="0"/>
              <a:t>model that estimates a population’s </a:t>
            </a:r>
            <a:r>
              <a:rPr lang="en-US" sz="2800" dirty="0" smtClean="0"/>
              <a:t>future size </a:t>
            </a:r>
            <a:r>
              <a:rPr lang="en-US" sz="2800" dirty="0"/>
              <a:t>(</a:t>
            </a:r>
            <a:r>
              <a:rPr lang="en-US" sz="2800" i="1" dirty="0" err="1"/>
              <a:t>N</a:t>
            </a:r>
            <a:r>
              <a:rPr lang="en-US" sz="2800" i="1" baseline="-25000" dirty="0" err="1"/>
              <a:t>t</a:t>
            </a:r>
            <a:r>
              <a:rPr lang="en-US" sz="2800" i="1" baseline="-25000" dirty="0"/>
              <a:t> </a:t>
            </a:r>
            <a:r>
              <a:rPr lang="en-US" sz="2800" dirty="0"/>
              <a:t>) after a period of time (</a:t>
            </a:r>
            <a:r>
              <a:rPr lang="en-US" sz="2800" i="1" dirty="0"/>
              <a:t>t</a:t>
            </a:r>
            <a:r>
              <a:rPr lang="en-US" sz="2800" dirty="0"/>
              <a:t>), based on </a:t>
            </a:r>
            <a:r>
              <a:rPr lang="en-US" sz="2800" dirty="0" smtClean="0"/>
              <a:t>the intrinsic </a:t>
            </a:r>
            <a:r>
              <a:rPr lang="en-US" sz="2800" dirty="0"/>
              <a:t>growth rate (</a:t>
            </a:r>
            <a:r>
              <a:rPr lang="en-US" sz="2800" i="1" dirty="0"/>
              <a:t>r</a:t>
            </a:r>
            <a:r>
              <a:rPr lang="en-US" sz="2800" dirty="0"/>
              <a:t>) and the number </a:t>
            </a:r>
            <a:r>
              <a:rPr lang="en-US" sz="2800" dirty="0" smtClean="0"/>
              <a:t>of reproducing </a:t>
            </a:r>
            <a:r>
              <a:rPr lang="en-US" sz="2800" dirty="0"/>
              <a:t>individuals currently in the </a:t>
            </a:r>
            <a:r>
              <a:rPr lang="en-US" sz="2800" dirty="0" smtClean="0"/>
              <a:t>population (</a:t>
            </a:r>
            <a:r>
              <a:rPr lang="en-US" sz="2800" i="1" dirty="0"/>
              <a:t>N</a:t>
            </a:r>
            <a:r>
              <a:rPr lang="en-US" sz="2800" i="1" baseline="-25000" dirty="0"/>
              <a:t>0</a:t>
            </a:r>
            <a:r>
              <a:rPr lang="en-US" sz="2800" dirty="0"/>
              <a:t>).</a:t>
            </a:r>
          </a:p>
          <a:p>
            <a:r>
              <a:rPr lang="en-US" sz="2800" b="1" dirty="0"/>
              <a:t>J-shaped curve</a:t>
            </a:r>
            <a:r>
              <a:rPr lang="en-US" sz="2800" dirty="0"/>
              <a:t> </a:t>
            </a:r>
            <a:r>
              <a:rPr lang="en-US" sz="2800" dirty="0" smtClean="0"/>
              <a:t> The </a:t>
            </a:r>
            <a:r>
              <a:rPr lang="en-US" sz="2800" dirty="0"/>
              <a:t>curve of the </a:t>
            </a:r>
            <a:r>
              <a:rPr lang="en-US" sz="2800" dirty="0" smtClean="0"/>
              <a:t>exponential growth </a:t>
            </a:r>
            <a:r>
              <a:rPr lang="en-US" sz="2800" dirty="0"/>
              <a:t>model when graphed.</a:t>
            </a:r>
          </a:p>
        </p:txBody>
      </p:sp>
    </p:spTree>
    <p:extLst>
      <p:ext uri="{BB962C8B-B14F-4D97-AF65-F5344CB8AC3E}">
        <p14:creationId xmlns:p14="http://schemas.microsoft.com/office/powerpoint/2010/main" val="1866852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Exponential Growth Model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721346"/>
            <a:ext cx="6241858" cy="747030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867421" y="1921062"/>
            <a:ext cx="4999518" cy="3108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The exponential growth model.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When populations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are not limited by resources, their growth can be very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rapid. More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births occur with each step in time, creating a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J-shaped growth curve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623749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theme/theme1.xml><?xml version="1.0" encoding="utf-8"?>
<a:theme xmlns:a="http://schemas.openxmlformats.org/drawingml/2006/main" name="PPT_BASIC FORMAT_STYLE_Light_Orange">
  <a:themeElements>
    <a:clrScheme name="">
      <a:dk1>
        <a:srgbClr val="808080"/>
      </a:dk1>
      <a:lt1>
        <a:srgbClr val="FEFFFE"/>
      </a:lt1>
      <a:dk2>
        <a:srgbClr val="010001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9DAD9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Lucida Grande"/>
        <a:ea typeface="ＭＳ Ｐゴシック"/>
        <a:cs typeface=""/>
      </a:majorFont>
      <a:minorFont>
        <a:latin typeface="Lucida Grande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PPT_BASIC FORMAT_STYLE_Light_Orange.thmx</Template>
  <TotalTime>144</TotalTime>
  <Words>2100</Words>
  <Application>Microsoft Office PowerPoint</Application>
  <PresentationFormat>Custom</PresentationFormat>
  <Paragraphs>154</Paragraphs>
  <Slides>36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PPT_BASIC FORMAT_STYLE_Light_Orange</vt:lpstr>
      <vt:lpstr>PowerPoint Presentation</vt:lpstr>
      <vt:lpstr>  Module 18   The Abundance and Distribution of Populations </vt:lpstr>
      <vt:lpstr>Nature exists at several levels of complexity </vt:lpstr>
      <vt:lpstr>Levels of Complexity </vt:lpstr>
      <vt:lpstr>Populations have distinctive characteristics </vt:lpstr>
      <vt:lpstr>Population size is affected by density-dependent and density-independent factors </vt:lpstr>
      <vt:lpstr>  Module 19   Population Growth Models </vt:lpstr>
      <vt:lpstr>The exponential growth model describes populations that continuously increase </vt:lpstr>
      <vt:lpstr>The Exponential Growth Model </vt:lpstr>
      <vt:lpstr>The logistic growth model describes populations that experience a carrying capacity </vt:lpstr>
      <vt:lpstr>The Logistic Growth Model </vt:lpstr>
      <vt:lpstr>The Logistic Growth Model </vt:lpstr>
      <vt:lpstr>Species have different reproductive strategies and distinct survivorship curves </vt:lpstr>
      <vt:lpstr>Reproductive Strategies </vt:lpstr>
      <vt:lpstr>Survivorship Curves </vt:lpstr>
      <vt:lpstr>Survivorship Curves </vt:lpstr>
      <vt:lpstr>Interconnected populations form metapopulations </vt:lpstr>
      <vt:lpstr>Metapopulations</vt:lpstr>
      <vt:lpstr>Module 20  Community Ecology </vt:lpstr>
      <vt:lpstr>Some species interactions cause negative effects on one or both of the species   </vt:lpstr>
      <vt:lpstr>Competition  </vt:lpstr>
      <vt:lpstr>Competition</vt:lpstr>
      <vt:lpstr>Competition </vt:lpstr>
      <vt:lpstr>Predation </vt:lpstr>
      <vt:lpstr>Parasitism </vt:lpstr>
      <vt:lpstr>Herbivory </vt:lpstr>
      <vt:lpstr>Other species interactions can cause neutral or positive effects on one or both species. </vt:lpstr>
      <vt:lpstr>Species Interactions </vt:lpstr>
      <vt:lpstr>Keystone species have large effects on communities </vt:lpstr>
      <vt:lpstr>Module 21   Community Succession </vt:lpstr>
      <vt:lpstr>Primary succession starts with no soil. </vt:lpstr>
      <vt:lpstr>Primary Succession </vt:lpstr>
      <vt:lpstr>Secondary succession starts with soil </vt:lpstr>
      <vt:lpstr>Succession occurs in a variety of aquatic ecosystems </vt:lpstr>
      <vt:lpstr>The species richness of a community is influenced by many factors </vt:lpstr>
      <vt:lpstr>The Theory of Island Biogeography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Leah Kohn</dc:creator>
  <cp:lastModifiedBy>test</cp:lastModifiedBy>
  <cp:revision>21</cp:revision>
  <dcterms:created xsi:type="dcterms:W3CDTF">2015-05-10T21:15:31Z</dcterms:created>
  <dcterms:modified xsi:type="dcterms:W3CDTF">2015-12-01T15:12:25Z</dcterms:modified>
</cp:coreProperties>
</file>